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8" r:id="rId1"/>
  </p:sldMasterIdLst>
  <p:notesMasterIdLst>
    <p:notesMasterId r:id="rId12"/>
  </p:notesMasterIdLst>
  <p:sldIdLst>
    <p:sldId id="256" r:id="rId2"/>
    <p:sldId id="257" r:id="rId3"/>
    <p:sldId id="258" r:id="rId4"/>
    <p:sldId id="265" r:id="rId5"/>
    <p:sldId id="259" r:id="rId6"/>
    <p:sldId id="260" r:id="rId7"/>
    <p:sldId id="263" r:id="rId8"/>
    <p:sldId id="266" r:id="rId9"/>
    <p:sldId id="261" r:id="rId10"/>
    <p:sldId id="26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78" d="100"/>
          <a:sy n="78" d="100"/>
        </p:scale>
        <p:origin x="-84" y="-76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BEEB757-D909-4D9B-91F0-561EB0A8848F}" type="datetimeFigureOut">
              <a:rPr lang="en-US"/>
              <a:t>9/10/2015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F43126-8993-4E7E-BC0D-DA1C65A2BE85}" type="slidenum">
              <a:rPr lang="en-US"/>
              <a:t>‹#›</a:t>
            </a:fld>
            <a:endParaRPr lang="en-US"/>
          </a:p>
        </p:txBody>
      </p:sp>
    </p:spTree>
    <p:extLst>
      <p:ext uri="{BB962C8B-B14F-4D97-AF65-F5344CB8AC3E}">
        <p14:creationId xmlns:p14="http://schemas.microsoft.com/office/powerpoint/2010/main" val="373854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1</a:t>
            </a:fld>
            <a:endParaRPr lang="en-US"/>
          </a:p>
        </p:txBody>
      </p:sp>
    </p:spTree>
    <p:extLst>
      <p:ext uri="{BB962C8B-B14F-4D97-AF65-F5344CB8AC3E}">
        <p14:creationId xmlns:p14="http://schemas.microsoft.com/office/powerpoint/2010/main" val="9603870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10</a:t>
            </a:fld>
            <a:endParaRPr lang="en-US"/>
          </a:p>
        </p:txBody>
      </p:sp>
    </p:spTree>
    <p:extLst>
      <p:ext uri="{BB962C8B-B14F-4D97-AF65-F5344CB8AC3E}">
        <p14:creationId xmlns:p14="http://schemas.microsoft.com/office/powerpoint/2010/main" val="32949168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2</a:t>
            </a:fld>
            <a:endParaRPr lang="en-US"/>
          </a:p>
        </p:txBody>
      </p:sp>
    </p:spTree>
    <p:extLst>
      <p:ext uri="{BB962C8B-B14F-4D97-AF65-F5344CB8AC3E}">
        <p14:creationId xmlns:p14="http://schemas.microsoft.com/office/powerpoint/2010/main" val="1035021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3</a:t>
            </a:fld>
            <a:endParaRPr lang="en-US"/>
          </a:p>
        </p:txBody>
      </p:sp>
    </p:spTree>
    <p:extLst>
      <p:ext uri="{BB962C8B-B14F-4D97-AF65-F5344CB8AC3E}">
        <p14:creationId xmlns:p14="http://schemas.microsoft.com/office/powerpoint/2010/main" val="34604053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4</a:t>
            </a:fld>
            <a:endParaRPr lang="en-US"/>
          </a:p>
        </p:txBody>
      </p:sp>
    </p:spTree>
    <p:extLst>
      <p:ext uri="{BB962C8B-B14F-4D97-AF65-F5344CB8AC3E}">
        <p14:creationId xmlns:p14="http://schemas.microsoft.com/office/powerpoint/2010/main" val="20383043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5</a:t>
            </a:fld>
            <a:endParaRPr lang="en-US"/>
          </a:p>
        </p:txBody>
      </p:sp>
    </p:spTree>
    <p:extLst>
      <p:ext uri="{BB962C8B-B14F-4D97-AF65-F5344CB8AC3E}">
        <p14:creationId xmlns:p14="http://schemas.microsoft.com/office/powerpoint/2010/main" val="46591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6</a:t>
            </a:fld>
            <a:endParaRPr lang="en-US"/>
          </a:p>
        </p:txBody>
      </p:sp>
    </p:spTree>
    <p:extLst>
      <p:ext uri="{BB962C8B-B14F-4D97-AF65-F5344CB8AC3E}">
        <p14:creationId xmlns:p14="http://schemas.microsoft.com/office/powerpoint/2010/main" val="1531967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7</a:t>
            </a:fld>
            <a:endParaRPr lang="en-US"/>
          </a:p>
        </p:txBody>
      </p:sp>
    </p:spTree>
    <p:extLst>
      <p:ext uri="{BB962C8B-B14F-4D97-AF65-F5344CB8AC3E}">
        <p14:creationId xmlns:p14="http://schemas.microsoft.com/office/powerpoint/2010/main" val="26910369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8</a:t>
            </a:fld>
            <a:endParaRPr lang="en-US"/>
          </a:p>
        </p:txBody>
      </p:sp>
    </p:spTree>
    <p:extLst>
      <p:ext uri="{BB962C8B-B14F-4D97-AF65-F5344CB8AC3E}">
        <p14:creationId xmlns:p14="http://schemas.microsoft.com/office/powerpoint/2010/main" val="16075386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F43126-8993-4E7E-BC0D-DA1C65A2BE85}" type="slidenum">
              <a:rPr lang="en-US"/>
              <a:t>9</a:t>
            </a:fld>
            <a:endParaRPr lang="en-US"/>
          </a:p>
        </p:txBody>
      </p:sp>
    </p:spTree>
    <p:extLst>
      <p:ext uri="{BB962C8B-B14F-4D97-AF65-F5344CB8AC3E}">
        <p14:creationId xmlns:p14="http://schemas.microsoft.com/office/powerpoint/2010/main" val="33566694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dirty="0"/>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BB02557A-7053-4340-A874-8AB926A8EDA1}"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4082648343"/>
      </p:ext>
    </p:extLst>
  </p:cSld>
  <p:clrMapOvr>
    <a:masterClrMapping/>
  </p:clrMapOvr>
  <p:extLst>
    <p:ext uri="{DCECCB84-F9BA-43D5-87BE-67443E8EF086}">
      <p15:sldGuideLst xmlns=""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dirty="0"/>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30295713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0189830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dirty="0"/>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1734876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94533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dirty="0"/>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dirty="0"/>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40512189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ncho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B02557A-7053-4340-A874-8AB926A8EDA1}"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3457599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B02557A-7053-4340-A874-8AB926A8EDA1}"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3676638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dirty="0"/>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BB02557A-7053-4340-A874-8AB926A8EDA1}" type="datetimeFigureOut">
              <a:rPr lang="en-US" dirty="0"/>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586758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sp>
        <p:nvSpPr>
          <p:cNvPr id="4" name="Date Placeholder 3"/>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288826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BB02557A-7053-4340-A874-8AB926A8EDA1}" type="datetimeFigureOut">
              <a:rPr lang="en-US" dirty="0"/>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137560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BB02557A-7053-4340-A874-8AB926A8EDA1}" type="datetimeFigureOut">
              <a:rPr lang="en-US" dirty="0"/>
              <a:t>9/10/2015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245927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BB02557A-7053-4340-A874-8AB926A8EDA1}" type="datetimeFigureOut">
              <a:rPr lang="en-US" dirty="0"/>
              <a:t>9/10/2015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3806869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02557A-7053-4340-A874-8AB926A8EDA1}" type="datetimeFigureOut">
              <a:rPr lang="en-US" dirty="0"/>
              <a:t>9/10/2015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FAEF9944-A4F6-4C59-AEBD-678D6480B8EA}" type="slidenum">
              <a:rPr lang="en-US" dirty="0"/>
              <a:t>‹#›</a:t>
            </a:fld>
            <a:endParaRPr lang="en-US" dirty="0"/>
          </a:p>
        </p:txBody>
      </p:sp>
    </p:spTree>
    <p:extLst>
      <p:ext uri="{BB962C8B-B14F-4D97-AF65-F5344CB8AC3E}">
        <p14:creationId xmlns:p14="http://schemas.microsoft.com/office/powerpoint/2010/main" val="1661232102"/>
      </p:ext>
    </p:extLst>
  </p:cSld>
  <p:clrMapOvr>
    <a:masterClrMapping/>
  </p:clrMapOvr>
  <p:extLst>
    <p:ext uri="{DCECCB84-F9BA-43D5-87BE-67443E8EF086}">
      <p15:sldGuideLst xmlns=""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dirty="0"/>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1805732419"/>
      </p:ext>
    </p:extLst>
  </p:cSld>
  <p:clrMapOvr>
    <a:masterClrMapping/>
  </p:clrMapOvr>
  <p:extLst>
    <p:ext uri="{DCECCB84-F9BA-43D5-87BE-67443E8EF086}">
      <p15:sldGuideLst xmlns=""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sp>
        <p:nvSpPr>
          <p:cNvPr id="5" name="Date Placeholder 4"/>
          <p:cNvSpPr>
            <a:spLocks noGrp="1"/>
          </p:cNvSpPr>
          <p:nvPr>
            <p:ph type="dt" sz="half" idx="10"/>
          </p:nvPr>
        </p:nvSpPr>
        <p:spPr/>
        <p:txBody>
          <a:bodyPr/>
          <a:lstStyle/>
          <a:p>
            <a:fld id="{BB02557A-7053-4340-A874-8AB926A8EDA1}" type="datetimeFigureOut">
              <a:rPr lang="en-US" dirty="0"/>
              <a:pPr/>
              <a:t>9/10/2015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FAEF9944-A4F6-4C59-AEBD-678D6480B8EA}" type="slidenum">
              <a:rPr lang="en-US" dirty="0"/>
              <a:pPr/>
              <a:t>‹#›</a:t>
            </a:fld>
            <a:endParaRPr lang="en-US" dirty="0"/>
          </a:p>
        </p:txBody>
      </p:sp>
    </p:spTree>
    <p:extLst>
      <p:ext uri="{BB962C8B-B14F-4D97-AF65-F5344CB8AC3E}">
        <p14:creationId xmlns:p14="http://schemas.microsoft.com/office/powerpoint/2010/main" val="33962303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B02557A-7053-4340-A874-8AB926A8EDA1}" type="datetimeFigureOut">
              <a:rPr lang="en-US" dirty="0"/>
              <a:pPr/>
              <a:t>9/10/2015</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FAEF9944-A4F6-4C59-AEBD-678D6480B8EA}" type="slidenum">
              <a:rPr lang="en-US" dirty="0"/>
              <a:pPr/>
              <a:t>‹#›</a:t>
            </a:fld>
            <a:endParaRPr lang="en-US" dirty="0"/>
          </a:p>
        </p:txBody>
      </p:sp>
    </p:spTree>
    <p:extLst>
      <p:ext uri="{BB962C8B-B14F-4D97-AF65-F5344CB8AC3E}">
        <p14:creationId xmlns:p14="http://schemas.microsoft.com/office/powerpoint/2010/main" val="3304480042"/>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400"/>
              <a:t>Hamartia and Hubris</a:t>
            </a:r>
            <a:endParaRPr lang="en-US" sz="44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4180421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34133" y="5201501"/>
            <a:ext cx="8911687" cy="1280890"/>
          </a:xfrm>
        </p:spPr>
        <p:txBody>
          <a:bodyPr/>
          <a:lstStyle/>
          <a:p>
            <a:r>
              <a:rPr lang="en-US"/>
              <a:t>Hamartia or Hubris</a:t>
            </a:r>
            <a:endParaRPr lang="en-US" dirty="0"/>
          </a:p>
        </p:txBody>
      </p:sp>
      <p:sp>
        <p:nvSpPr>
          <p:cNvPr id="3" name="Content Placeholder 2"/>
          <p:cNvSpPr>
            <a:spLocks noGrp="1"/>
          </p:cNvSpPr>
          <p:nvPr>
            <p:ph idx="1"/>
          </p:nvPr>
        </p:nvSpPr>
        <p:spPr>
          <a:xfrm>
            <a:off x="2443163" y="727075"/>
            <a:ext cx="8915400" cy="4278073"/>
          </a:xfrm>
        </p:spPr>
        <p:txBody>
          <a:bodyPr vert="horz" lIns="91440" tIns="45720" rIns="91440" bIns="45720" rtlCol="0" anchor="t">
            <a:normAutofit/>
          </a:bodyPr>
          <a:lstStyle/>
          <a:p>
            <a:pPr marL="0" indent="0">
              <a:buNone/>
            </a:pPr>
            <a:r>
              <a:rPr lang="en-US" sz="2800"/>
              <a:t>Victor in "Frankenstein" by Mary Shelley is a character whose down fall is caused by his arrogance and pride. He strives to become an unparalleled scientist and creates a "monster" which ultimately becomes the cause of his disaster.</a:t>
            </a:r>
            <a:endParaRPr lang="en-US" sz="2800" dirty="0"/>
          </a:p>
          <a:p>
            <a:pPr marL="0" indent="0">
              <a:buNone/>
            </a:pPr>
            <a:endParaRPr lang="en-US" sz="2400" dirty="0"/>
          </a:p>
          <a:p>
            <a:pPr marL="0" indent="0">
              <a:buNone/>
            </a:pPr>
            <a:r>
              <a:rPr lang="en-US" sz="2800" dirty="0"/>
              <a:t>Was Victor's arrogance and pride an example of a hamartia or a hubris?</a:t>
            </a:r>
          </a:p>
        </p:txBody>
      </p:sp>
      <p:sp>
        <p:nvSpPr>
          <p:cNvPr id="4" name="TextBox 3"/>
          <p:cNvSpPr txBox="1"/>
          <p:nvPr/>
        </p:nvSpPr>
        <p:spPr>
          <a:xfrm>
            <a:off x="-2764407" y="2604997"/>
            <a:ext cx="2743200" cy="369332"/>
          </a:xfrm>
          <a:prstGeom prst="rect">
            <a:avLst/>
          </a:prstGeom>
        </p:spPr>
        <p:txBody>
          <a:bodyPr rtlCol="0">
            <a:spAutoFit/>
          </a:bodyPr>
          <a:lstStyle/>
          <a:p>
            <a:pPr algn="ctr"/>
            <a:endParaRPr lang="en-US" dirty="0"/>
          </a:p>
        </p:txBody>
      </p:sp>
      <p:sp>
        <p:nvSpPr>
          <p:cNvPr id="5" name="TextBox 4"/>
          <p:cNvSpPr txBox="1"/>
          <p:nvPr/>
        </p:nvSpPr>
        <p:spPr>
          <a:xfrm>
            <a:off x="2476142" y="5208468"/>
            <a:ext cx="6560388" cy="646331"/>
          </a:xfrm>
          <a:prstGeom prst="rect">
            <a:avLst/>
          </a:prstGeom>
        </p:spPr>
        <p:txBody>
          <a:bodyPr rtlCol="0">
            <a:spAutoFit/>
          </a:bodyPr>
          <a:lstStyle/>
          <a:p>
            <a:pPr algn="ctr"/>
            <a:r>
              <a:rPr lang="en-US" sz="3600"/>
              <a:t> </a:t>
            </a:r>
            <a:r>
              <a:rPr lang="en-US" sz="3600" u="sng"/>
              <a:t>Hubris</a:t>
            </a:r>
            <a:endParaRPr lang="en-US" sz="3600" u="sng" dirty="0"/>
          </a:p>
        </p:txBody>
      </p:sp>
    </p:spTree>
    <p:extLst>
      <p:ext uri="{BB962C8B-B14F-4D97-AF65-F5344CB8AC3E}">
        <p14:creationId xmlns:p14="http://schemas.microsoft.com/office/powerpoint/2010/main" val="2022842936"/>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Hamartia</a:t>
            </a:r>
            <a:endParaRPr lang="en-US" sz="4800" dirty="0"/>
          </a:p>
        </p:txBody>
      </p:sp>
      <p:sp>
        <p:nvSpPr>
          <p:cNvPr id="3" name="Text Placeholder 2"/>
          <p:cNvSpPr>
            <a:spLocks noGrp="1"/>
          </p:cNvSpPr>
          <p:nvPr>
            <p:ph type="body" idx="1"/>
          </p:nvPr>
        </p:nvSpPr>
        <p:spPr>
          <a:xfrm>
            <a:off x="2777628" y="2199147"/>
            <a:ext cx="3992732" cy="576262"/>
          </a:xfrm>
        </p:spPr>
        <p:txBody>
          <a:bodyPr/>
          <a:lstStyle/>
          <a:p>
            <a:pPr algn="ctr"/>
            <a:r>
              <a:rPr lang="en-US" sz="2800"/>
              <a:t>Definition</a:t>
            </a:r>
            <a:endParaRPr lang="en-US" sz="2800" dirty="0"/>
          </a:p>
        </p:txBody>
      </p:sp>
      <p:sp>
        <p:nvSpPr>
          <p:cNvPr id="4" name="Content Placeholder 3"/>
          <p:cNvSpPr>
            <a:spLocks noGrp="1"/>
          </p:cNvSpPr>
          <p:nvPr>
            <p:ph sz="half" idx="2"/>
          </p:nvPr>
        </p:nvSpPr>
        <p:spPr>
          <a:xfrm>
            <a:off x="2605387" y="2969504"/>
            <a:ext cx="4342893" cy="3354060"/>
          </a:xfrm>
        </p:spPr>
        <p:txBody>
          <a:bodyPr vert="horz" lIns="91440" tIns="45720" rIns="91440" bIns="45720" rtlCol="0" anchor="t">
            <a:normAutofit/>
          </a:bodyPr>
          <a:lstStyle/>
          <a:p>
            <a:pPr marL="0" indent="0" algn="ctr">
              <a:buNone/>
            </a:pPr>
            <a:r>
              <a:rPr lang="en-US" sz="2000" i="1" u="sng" dirty="0"/>
              <a:t>Noun</a:t>
            </a:r>
          </a:p>
          <a:p>
            <a:pPr marL="0" indent="0" algn="ctr">
              <a:buNone/>
            </a:pPr>
            <a:r>
              <a:rPr lang="en-US" sz="2000" dirty="0"/>
              <a:t> A fatal flaw leading to the downfall of a tragic hero or heroine.</a:t>
            </a:r>
          </a:p>
        </p:txBody>
      </p:sp>
      <p:sp>
        <p:nvSpPr>
          <p:cNvPr id="5" name="Text Placeholder 4"/>
          <p:cNvSpPr>
            <a:spLocks noGrp="1"/>
          </p:cNvSpPr>
          <p:nvPr>
            <p:ph type="body" sz="quarter" idx="3"/>
          </p:nvPr>
        </p:nvSpPr>
        <p:spPr>
          <a:xfrm>
            <a:off x="7231662" y="2212092"/>
            <a:ext cx="3999001" cy="576262"/>
          </a:xfrm>
        </p:spPr>
        <p:txBody>
          <a:bodyPr/>
          <a:lstStyle/>
          <a:p>
            <a:pPr algn="ctr"/>
            <a:r>
              <a:rPr lang="en-US" sz="2800"/>
              <a:t>Example</a:t>
            </a:r>
            <a:endParaRPr lang="en-US" sz="2800" dirty="0"/>
          </a:p>
        </p:txBody>
      </p:sp>
      <p:sp>
        <p:nvSpPr>
          <p:cNvPr id="6" name="Content Placeholder 5"/>
          <p:cNvSpPr>
            <a:spLocks noGrp="1"/>
          </p:cNvSpPr>
          <p:nvPr>
            <p:ph sz="quarter" idx="4"/>
          </p:nvPr>
        </p:nvSpPr>
        <p:spPr>
          <a:xfrm>
            <a:off x="7280785" y="3063486"/>
            <a:ext cx="4338637" cy="4275196"/>
          </a:xfrm>
        </p:spPr>
        <p:txBody>
          <a:bodyPr vert="horz" lIns="91440" tIns="45720" rIns="91440" bIns="45720" rtlCol="0" anchor="t">
            <a:normAutofit/>
          </a:bodyPr>
          <a:lstStyle/>
          <a:p>
            <a:pPr marL="0" indent="0">
              <a:buNone/>
            </a:pPr>
            <a:r>
              <a:rPr lang="en-US" sz="2000"/>
              <a:t>In Greek mythology, the hamartia of Oedipus was that he did not know his own origins, causing him to kill his father and ending up marrying his own mother.</a:t>
            </a:r>
            <a:endParaRPr lang="en-US" sz="2000" dirty="0"/>
          </a:p>
          <a:p>
            <a:endParaRPr lang="en-US" sz="2000" dirty="0"/>
          </a:p>
        </p:txBody>
      </p:sp>
    </p:spTree>
    <p:extLst>
      <p:ext uri="{BB962C8B-B14F-4D97-AF65-F5344CB8AC3E}">
        <p14:creationId xmlns:p14="http://schemas.microsoft.com/office/powerpoint/2010/main" val="409604898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a:t>Hubris</a:t>
            </a:r>
            <a:endParaRPr lang="en-US" sz="4800" dirty="0"/>
          </a:p>
        </p:txBody>
      </p:sp>
      <p:sp>
        <p:nvSpPr>
          <p:cNvPr id="3" name="Text Placeholder 2"/>
          <p:cNvSpPr>
            <a:spLocks noGrp="1"/>
          </p:cNvSpPr>
          <p:nvPr>
            <p:ph type="body" idx="1"/>
          </p:nvPr>
        </p:nvSpPr>
        <p:spPr>
          <a:xfrm>
            <a:off x="2793802" y="2005052"/>
            <a:ext cx="3992732" cy="576262"/>
          </a:xfrm>
        </p:spPr>
        <p:txBody>
          <a:bodyPr/>
          <a:lstStyle/>
          <a:p>
            <a:pPr algn="ctr"/>
            <a:r>
              <a:rPr lang="en-US" sz="2800"/>
              <a:t>Definitions</a:t>
            </a:r>
            <a:endParaRPr lang="en-US" sz="2800" dirty="0"/>
          </a:p>
        </p:txBody>
      </p:sp>
      <p:sp>
        <p:nvSpPr>
          <p:cNvPr id="4" name="Content Placeholder 3"/>
          <p:cNvSpPr>
            <a:spLocks noGrp="1"/>
          </p:cNvSpPr>
          <p:nvPr>
            <p:ph sz="half" idx="2"/>
          </p:nvPr>
        </p:nvSpPr>
        <p:spPr/>
        <p:txBody>
          <a:bodyPr vert="horz" lIns="91440" tIns="45720" rIns="91440" bIns="45720" rtlCol="0" anchor="t">
            <a:normAutofit/>
          </a:bodyPr>
          <a:lstStyle/>
          <a:p>
            <a:pPr marL="0" indent="0" algn="ctr">
              <a:buNone/>
            </a:pPr>
            <a:r>
              <a:rPr lang="en-US" sz="2000" i="1" u="sng" dirty="0"/>
              <a:t>Noun</a:t>
            </a:r>
            <a:r>
              <a:rPr lang="en-US" sz="2000" dirty="0"/>
              <a:t> </a:t>
            </a:r>
          </a:p>
          <a:p>
            <a:r>
              <a:rPr lang="en-US" sz="2000" dirty="0"/>
              <a:t>Excessive pride or self- confidence</a:t>
            </a:r>
          </a:p>
          <a:p>
            <a:r>
              <a:rPr lang="en-US" sz="2000" dirty="0"/>
              <a:t>(In Greek tragedy) Excessive pride toward or defiance of the gods, leading to nemesis (the inescapable agent of something's of someone's downfall)</a:t>
            </a:r>
          </a:p>
        </p:txBody>
      </p:sp>
      <p:sp>
        <p:nvSpPr>
          <p:cNvPr id="5" name="Text Placeholder 4"/>
          <p:cNvSpPr>
            <a:spLocks noGrp="1"/>
          </p:cNvSpPr>
          <p:nvPr>
            <p:ph type="body" sz="quarter" idx="3"/>
          </p:nvPr>
        </p:nvSpPr>
        <p:spPr>
          <a:xfrm>
            <a:off x="7393407" y="2066523"/>
            <a:ext cx="3999001" cy="576262"/>
          </a:xfrm>
        </p:spPr>
        <p:txBody>
          <a:bodyPr/>
          <a:lstStyle/>
          <a:p>
            <a:pPr algn="ctr"/>
            <a:r>
              <a:rPr lang="en-US" sz="2800"/>
              <a:t>Example</a:t>
            </a:r>
            <a:endParaRPr lang="en-US" sz="2800" dirty="0"/>
          </a:p>
        </p:txBody>
      </p:sp>
      <p:sp>
        <p:nvSpPr>
          <p:cNvPr id="6" name="Content Placeholder 5"/>
          <p:cNvSpPr>
            <a:spLocks noGrp="1"/>
          </p:cNvSpPr>
          <p:nvPr>
            <p:ph sz="quarter" idx="4"/>
          </p:nvPr>
        </p:nvSpPr>
        <p:spPr>
          <a:xfrm>
            <a:off x="7102864" y="2772375"/>
            <a:ext cx="4338637" cy="4598658"/>
          </a:xfrm>
        </p:spPr>
        <p:txBody>
          <a:bodyPr vert="horz" lIns="91440" tIns="45720" rIns="91440" bIns="45720" rtlCol="0" anchor="t">
            <a:normAutofit/>
          </a:bodyPr>
          <a:lstStyle/>
          <a:p>
            <a:pPr marL="0" indent="0">
              <a:buNone/>
            </a:pPr>
            <a:r>
              <a:rPr lang="en-US" sz="2000" dirty="0"/>
              <a:t>In "Paradise Lost" by John Milton, Satan is a character that suffers hubris. He loses hi position through giving in to his excessive pride. His hubris is what made him try to take control of Heaven.</a:t>
            </a:r>
          </a:p>
        </p:txBody>
      </p:sp>
    </p:spTree>
    <p:extLst>
      <p:ext uri="{BB962C8B-B14F-4D97-AF65-F5344CB8AC3E}">
        <p14:creationId xmlns:p14="http://schemas.microsoft.com/office/powerpoint/2010/main" val="2171377170"/>
      </p:ext>
    </p:extLst>
  </p:cSld>
  <p:clrMapOvr>
    <a:masterClrMapping/>
  </p:clrMapOvr>
  <p:transition spd="slow">
    <p:push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204321"/>
            <a:ext cx="8915399" cy="1468800"/>
          </a:xfrm>
        </p:spPr>
        <p:txBody>
          <a:bodyPr/>
          <a:lstStyle/>
          <a:p>
            <a:r>
              <a:rPr lang="en-US"/>
              <a:t>Multiple Choice</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5712071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000"/>
              <a:t>What type of literature are hamartia and hubris typically associated with?</a:t>
            </a:r>
            <a:endParaRPr lang="en-US" sz="4000" dirty="0"/>
          </a:p>
        </p:txBody>
      </p:sp>
      <p:sp>
        <p:nvSpPr>
          <p:cNvPr id="3" name="Content Placeholder 2"/>
          <p:cNvSpPr>
            <a:spLocks noGrp="1"/>
          </p:cNvSpPr>
          <p:nvPr>
            <p:ph idx="1"/>
          </p:nvPr>
        </p:nvSpPr>
        <p:spPr>
          <a:xfrm>
            <a:off x="2443641" y="2101251"/>
            <a:ext cx="8915400" cy="3777622"/>
          </a:xfrm>
        </p:spPr>
        <p:txBody>
          <a:bodyPr vert="horz" lIns="91440" tIns="45720" rIns="91440" bIns="45720" rtlCol="0" anchor="t">
            <a:normAutofit/>
          </a:bodyPr>
          <a:lstStyle/>
          <a:p>
            <a:r>
              <a:rPr lang="en-US" sz="3200"/>
              <a:t>Comedy</a:t>
            </a:r>
            <a:endParaRPr lang="en-US" sz="3200" dirty="0"/>
          </a:p>
          <a:p>
            <a:r>
              <a:rPr lang="en-US" sz="3200"/>
              <a:t>Nonfiction</a:t>
            </a:r>
            <a:endParaRPr lang="en-US" sz="3200" dirty="0"/>
          </a:p>
          <a:p>
            <a:r>
              <a:rPr lang="en-US" sz="3200"/>
              <a:t>Tragedy</a:t>
            </a:r>
            <a:endParaRPr lang="en-US" sz="3200" dirty="0"/>
          </a:p>
          <a:p>
            <a:r>
              <a:rPr lang="en-US" sz="3200" dirty="0"/>
              <a:t>Allegory</a:t>
            </a:r>
          </a:p>
        </p:txBody>
      </p:sp>
      <p:sp>
        <p:nvSpPr>
          <p:cNvPr id="4" name="TextBox 3"/>
          <p:cNvSpPr txBox="1"/>
          <p:nvPr/>
        </p:nvSpPr>
        <p:spPr>
          <a:xfrm>
            <a:off x="2330570" y="3349025"/>
            <a:ext cx="2743200" cy="584775"/>
          </a:xfrm>
          <a:prstGeom prst="rect">
            <a:avLst/>
          </a:prstGeom>
        </p:spPr>
        <p:txBody>
          <a:bodyPr rtlCol="0">
            <a:spAutoFit/>
          </a:bodyPr>
          <a:lstStyle/>
          <a:p>
            <a:pPr algn="ctr"/>
            <a:r>
              <a:rPr lang="en-US" sz="3200" u="sng"/>
              <a:t>Tragedy</a:t>
            </a:r>
            <a:endParaRPr lang="en-US" sz="3200" u="sng" dirty="0"/>
          </a:p>
        </p:txBody>
      </p:sp>
    </p:spTree>
    <p:extLst>
      <p:ext uri="{BB962C8B-B14F-4D97-AF65-F5344CB8AC3E}">
        <p14:creationId xmlns:p14="http://schemas.microsoft.com/office/powerpoint/2010/main" val="1710511769"/>
      </p:ext>
    </p:extLst>
  </p:cSld>
  <p:clrMapOvr>
    <a:masterClrMapping/>
  </p:clrMapOvr>
  <p:transition spd="slow">
    <p:push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 "Hamlet" by William Shakespeare, what is a hamartia for Hamlet?</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3200"/>
              <a:t>His Royalty</a:t>
            </a:r>
            <a:endParaRPr lang="en-US" sz="3200" dirty="0"/>
          </a:p>
          <a:p>
            <a:r>
              <a:rPr lang="en-US" sz="3200"/>
              <a:t>His mother's rushed remarraige</a:t>
            </a:r>
            <a:endParaRPr lang="en-US" sz="3200" dirty="0"/>
          </a:p>
          <a:p>
            <a:r>
              <a:rPr lang="en-US" sz="3200"/>
              <a:t>His indecisiveness</a:t>
            </a:r>
            <a:endParaRPr lang="en-US" sz="3200" dirty="0"/>
          </a:p>
          <a:p>
            <a:r>
              <a:rPr lang="en-US" sz="3200" dirty="0"/>
              <a:t>His father's death</a:t>
            </a:r>
          </a:p>
        </p:txBody>
      </p:sp>
      <p:sp>
        <p:nvSpPr>
          <p:cNvPr id="4" name="TextBox 3"/>
          <p:cNvSpPr txBox="1"/>
          <p:nvPr/>
        </p:nvSpPr>
        <p:spPr>
          <a:xfrm>
            <a:off x="2443792" y="3383502"/>
            <a:ext cx="4570921" cy="584775"/>
          </a:xfrm>
          <a:prstGeom prst="rect">
            <a:avLst/>
          </a:prstGeom>
        </p:spPr>
        <p:txBody>
          <a:bodyPr rtlCol="0">
            <a:spAutoFit/>
          </a:bodyPr>
          <a:lstStyle/>
          <a:p>
            <a:pPr algn="ctr"/>
            <a:r>
              <a:rPr lang="en-US" sz="3200" u="sng"/>
              <a:t>His indecisiveness</a:t>
            </a:r>
            <a:endParaRPr lang="en-US" sz="3200" u="sng" dirty="0"/>
          </a:p>
        </p:txBody>
      </p:sp>
    </p:spTree>
    <p:extLst>
      <p:ext uri="{BB962C8B-B14F-4D97-AF65-F5344CB8AC3E}">
        <p14:creationId xmlns:p14="http://schemas.microsoft.com/office/powerpoint/2010/main" val="4164046142"/>
      </p:ext>
    </p:extLst>
  </p:cSld>
  <p:clrMapOvr>
    <a:masterClrMapping/>
  </p:clrMapOvr>
  <p:transition spd="slow">
    <p:pu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Which of these are major parts of a hubris?</a:t>
            </a:r>
            <a:endParaRPr lang="en-US" dirty="0"/>
          </a:p>
        </p:txBody>
      </p:sp>
      <p:sp>
        <p:nvSpPr>
          <p:cNvPr id="3" name="Content Placeholder 2"/>
          <p:cNvSpPr>
            <a:spLocks noGrp="1"/>
          </p:cNvSpPr>
          <p:nvPr>
            <p:ph idx="1"/>
          </p:nvPr>
        </p:nvSpPr>
        <p:spPr/>
        <p:txBody>
          <a:bodyPr vert="horz" lIns="91440" tIns="45720" rIns="91440" bIns="45720" rtlCol="0" anchor="t">
            <a:normAutofit/>
          </a:bodyPr>
          <a:lstStyle/>
          <a:p>
            <a:r>
              <a:rPr lang="en-US" sz="3200"/>
              <a:t>Generosity or kindness</a:t>
            </a:r>
            <a:endParaRPr lang="en-US" sz="3200" dirty="0"/>
          </a:p>
          <a:p>
            <a:r>
              <a:rPr lang="en-US" sz="3200"/>
              <a:t>Stupidity or curiosity</a:t>
            </a:r>
            <a:endParaRPr lang="en-US" sz="3200" dirty="0"/>
          </a:p>
          <a:p>
            <a:r>
              <a:rPr lang="en-US" sz="3200" dirty="0"/>
              <a:t>Obsessive or stubborn</a:t>
            </a:r>
          </a:p>
          <a:p>
            <a:r>
              <a:rPr lang="en-US" sz="3200"/>
              <a:t>Pride or self-confidence</a:t>
            </a:r>
            <a:endParaRPr lang="en-US" sz="3200" dirty="0"/>
          </a:p>
        </p:txBody>
      </p:sp>
      <p:sp>
        <p:nvSpPr>
          <p:cNvPr id="4" name="TextBox 3"/>
          <p:cNvSpPr txBox="1"/>
          <p:nvPr/>
        </p:nvSpPr>
        <p:spPr>
          <a:xfrm>
            <a:off x="2912433" y="3996457"/>
            <a:ext cx="4910586" cy="584775"/>
          </a:xfrm>
          <a:prstGeom prst="rect">
            <a:avLst/>
          </a:prstGeom>
        </p:spPr>
        <p:txBody>
          <a:bodyPr rtlCol="0">
            <a:spAutoFit/>
          </a:bodyPr>
          <a:lstStyle/>
          <a:p>
            <a:pPr algn="ctr"/>
            <a:r>
              <a:rPr lang="en-US" sz="3200" u="sng"/>
              <a:t>Pride or self-confidence</a:t>
            </a:r>
            <a:endParaRPr lang="en-US" sz="3200" u="sng" dirty="0"/>
          </a:p>
        </p:txBody>
      </p:sp>
    </p:spTree>
    <p:extLst>
      <p:ext uri="{BB962C8B-B14F-4D97-AF65-F5344CB8AC3E}">
        <p14:creationId xmlns:p14="http://schemas.microsoft.com/office/powerpoint/2010/main" val="3580935637"/>
      </p:ext>
    </p:extLst>
  </p:cSld>
  <p:clrMapOvr>
    <a:masterClrMapping/>
  </p:clrMapOvr>
  <p:transition spd="slow">
    <p:push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89212" y="2269019"/>
            <a:ext cx="8915399" cy="1468800"/>
          </a:xfrm>
        </p:spPr>
        <p:txBody>
          <a:bodyPr/>
          <a:lstStyle/>
          <a:p>
            <a:r>
              <a:rPr lang="en-US"/>
              <a:t>Hamartia or Hubris</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7014013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5610" y="5266200"/>
            <a:ext cx="8911687" cy="1280890"/>
          </a:xfrm>
        </p:spPr>
        <p:txBody>
          <a:bodyPr/>
          <a:lstStyle/>
          <a:p>
            <a:r>
              <a:rPr lang="en-US"/>
              <a:t>Hamartia or Hubris</a:t>
            </a:r>
            <a:endParaRPr lang="en-US" dirty="0"/>
          </a:p>
        </p:txBody>
      </p:sp>
      <p:sp>
        <p:nvSpPr>
          <p:cNvPr id="3" name="Content Placeholder 2"/>
          <p:cNvSpPr>
            <a:spLocks noGrp="1"/>
          </p:cNvSpPr>
          <p:nvPr>
            <p:ph idx="1"/>
          </p:nvPr>
        </p:nvSpPr>
        <p:spPr>
          <a:xfrm>
            <a:off x="2233613" y="855663"/>
            <a:ext cx="8915400" cy="4263485"/>
          </a:xfrm>
        </p:spPr>
        <p:txBody>
          <a:bodyPr vert="horz" lIns="91440" tIns="45720" rIns="91440" bIns="45720" rtlCol="0" anchor="t">
            <a:normAutofit/>
          </a:bodyPr>
          <a:lstStyle/>
          <a:p>
            <a:pPr marL="0" indent="0">
              <a:buNone/>
            </a:pPr>
            <a:r>
              <a:rPr lang="en-US" sz="2400"/>
              <a:t>Achilles, a legendary hero of Greek mythology, was a nearly invulnerable warrior with one widely known flaw: the heel that his mother held him by when she dipped him into the Styx River to make him strong. Achilles' most notable feat, during the Trojan War, was the slaying of the Trojan hero Hector outside the gates of Troy, but he was killed near the end of the Trojan War by Paris, who shot him in the heel with an arrow.</a:t>
            </a:r>
            <a:endParaRPr lang="en-US" sz="2400" dirty="0"/>
          </a:p>
          <a:p>
            <a:pPr marL="0" indent="0">
              <a:buNone/>
            </a:pPr>
            <a:endParaRPr lang="en-US" sz="2400" dirty="0"/>
          </a:p>
          <a:p>
            <a:pPr marL="0" indent="0">
              <a:buNone/>
            </a:pPr>
            <a:r>
              <a:rPr lang="en-US" sz="2400"/>
              <a:t>Was Achilles' heel an example of a hamartia or a hubris?</a:t>
            </a:r>
            <a:endParaRPr lang="en-US" sz="2400" dirty="0"/>
          </a:p>
        </p:txBody>
      </p:sp>
      <p:sp>
        <p:nvSpPr>
          <p:cNvPr id="4" name="TextBox 3"/>
          <p:cNvSpPr txBox="1"/>
          <p:nvPr/>
        </p:nvSpPr>
        <p:spPr>
          <a:xfrm>
            <a:off x="2023254" y="5273794"/>
            <a:ext cx="2743200" cy="646331"/>
          </a:xfrm>
          <a:prstGeom prst="rect">
            <a:avLst/>
          </a:prstGeom>
        </p:spPr>
        <p:txBody>
          <a:bodyPr rtlCol="0">
            <a:spAutoFit/>
          </a:bodyPr>
          <a:lstStyle/>
          <a:p>
            <a:pPr algn="ctr"/>
            <a:r>
              <a:rPr lang="en-US" sz="3600" u="sng"/>
              <a:t>Hamartia</a:t>
            </a:r>
            <a:endParaRPr lang="en-US" sz="3600" u="sng" dirty="0"/>
          </a:p>
        </p:txBody>
      </p:sp>
    </p:spTree>
    <p:extLst>
      <p:ext uri="{BB962C8B-B14F-4D97-AF65-F5344CB8AC3E}">
        <p14:creationId xmlns:p14="http://schemas.microsoft.com/office/powerpoint/2010/main" val="70009123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0</TotalTime>
  <Words>387</Words>
  <Application>Microsoft Office PowerPoint</Application>
  <PresentationFormat>Custom</PresentationFormat>
  <Paragraphs>54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Wisp</vt:lpstr>
      <vt:lpstr>Hamartia and Hubris</vt:lpstr>
      <vt:lpstr>Hamartia</vt:lpstr>
      <vt:lpstr>Hubris</vt:lpstr>
      <vt:lpstr>Multiple Choice</vt:lpstr>
      <vt:lpstr>What type of literature are hamartia and hubris typically associated with?</vt:lpstr>
      <vt:lpstr>In "Hamlet" by William Shakespeare, what is a hamartia for Hamlet?</vt:lpstr>
      <vt:lpstr>Which of these are major parts of a hubris?</vt:lpstr>
      <vt:lpstr>Hamartia or Hubris</vt:lpstr>
      <vt:lpstr>Hamartia or Hubris</vt:lpstr>
      <vt:lpstr>Hamartia or Hubris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Berketis, Megan</dc:creator>
  <cp:lastModifiedBy>Berketis, Megan</cp:lastModifiedBy>
  <cp:revision>8</cp:revision>
  <dcterms:created xsi:type="dcterms:W3CDTF">2015-02-11T21:49:57Z</dcterms:created>
  <dcterms:modified xsi:type="dcterms:W3CDTF">2015-09-10T14:07:21Z</dcterms:modified>
</cp:coreProperties>
</file>