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84" y="-5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22104197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30180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373924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11385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19936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55688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8575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7282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177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91601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38416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84132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92816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31061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3654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dictionary.reference.com/browse/sarcas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dictionary.reference.com/browse/technology"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dictionary.reference.com/browse/sarcas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dictionary.reference.com/browse/technology"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a:spcBef>
                <a:spcPts val="0"/>
              </a:spcBef>
              <a:buNone/>
            </a:pPr>
            <a:r>
              <a:rPr lang="en"/>
              <a:t>Vocabulary</a:t>
            </a:r>
          </a:p>
        </p:txBody>
      </p:sp>
      <p:sp>
        <p:nvSpPr>
          <p:cNvPr id="51" name="Shape 51"/>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a:spcBef>
                <a:spcPts val="0"/>
              </a:spcBef>
              <a:buNone/>
            </a:pPr>
            <a:r>
              <a:rPr lang="en"/>
              <a:t>Technology and Sarcasm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Examples of technology (noun)</a:t>
            </a:r>
          </a:p>
        </p:txBody>
      </p:sp>
      <p:sp>
        <p:nvSpPr>
          <p:cNvPr id="105" name="Shape 10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A form of technology is internet, a way for people to converse with each other from different destinations.</a:t>
            </a:r>
          </a:p>
          <a:p>
            <a:pPr marL="457200" lvl="0" indent="-228600" rtl="0">
              <a:spcBef>
                <a:spcPts val="0"/>
              </a:spcBef>
              <a:buAutoNum type="arabicPeriod"/>
            </a:pPr>
            <a:r>
              <a:rPr lang="en"/>
              <a:t>Technology is is used in  everyday life, people use technology for their homework, jobs etc.</a:t>
            </a:r>
          </a:p>
          <a:p>
            <a:pPr rtl="0">
              <a:spcBef>
                <a:spcPts val="0"/>
              </a:spcBef>
              <a:buNone/>
            </a:pPr>
            <a:r>
              <a:rPr lang="en" sz="1400"/>
              <a:t>3.</a:t>
            </a:r>
            <a:r>
              <a:rPr lang="en" sz="1400">
                <a:solidFill>
                  <a:schemeClr val="dk1"/>
                </a:solidFill>
              </a:rPr>
              <a:t>Not that one had anything to do with the other, but the </a:t>
            </a:r>
            <a:r>
              <a:rPr lang="en" sz="1400" b="1">
                <a:solidFill>
                  <a:schemeClr val="dk1"/>
                </a:solidFill>
              </a:rPr>
              <a:t>technology</a:t>
            </a:r>
            <a:r>
              <a:rPr lang="en" sz="1400">
                <a:solidFill>
                  <a:schemeClr val="dk1"/>
                </a:solidFill>
              </a:rPr>
              <a:t> of surrogacy would have been inconceivable back then.</a:t>
            </a:r>
          </a:p>
          <a:p>
            <a:pPr rtl="0">
              <a:spcBef>
                <a:spcPts val="0"/>
              </a:spcBef>
              <a:buNone/>
            </a:pPr>
            <a:endParaRPr sz="1400">
              <a:solidFill>
                <a:schemeClr val="dk1"/>
              </a:solidFill>
            </a:endParaRPr>
          </a:p>
          <a:p>
            <a:pPr lvl="0" rtl="0">
              <a:spcBef>
                <a:spcPts val="0"/>
              </a:spcBef>
              <a:buNone/>
            </a:pPr>
            <a:r>
              <a:rPr lang="en" sz="1400">
                <a:solidFill>
                  <a:schemeClr val="dk1"/>
                </a:solidFill>
              </a:rPr>
              <a:t> http://sentence.yourdictionary.com/technology#LXfMeT2RV33mCpM2.99</a:t>
            </a:r>
          </a:p>
          <a:p>
            <a:pPr lvl="0">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Sarcasm</a:t>
            </a:r>
          </a:p>
        </p:txBody>
      </p:sp>
      <p:sp>
        <p:nvSpPr>
          <p:cNvPr id="111" name="Shape 11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1. harsh or bitter derision or irony.</a:t>
            </a:r>
          </a:p>
          <a:p>
            <a:pPr rtl="0">
              <a:spcBef>
                <a:spcPts val="0"/>
              </a:spcBef>
              <a:buNone/>
            </a:pPr>
            <a:r>
              <a:rPr lang="en"/>
              <a:t>2.  a sharply ironical taunt; sneering or cutting remark</a:t>
            </a:r>
          </a:p>
          <a:p>
            <a:pPr rtl="0">
              <a:spcBef>
                <a:spcPts val="0"/>
              </a:spcBef>
              <a:buNone/>
            </a:pPr>
            <a:endParaRPr/>
          </a:p>
          <a:p>
            <a:pPr rtl="0">
              <a:spcBef>
                <a:spcPts val="0"/>
              </a:spcBef>
              <a:buNone/>
            </a:pPr>
            <a:endParaRPr/>
          </a:p>
          <a:p>
            <a:pPr rtl="0">
              <a:spcBef>
                <a:spcPts val="0"/>
              </a:spcBef>
              <a:buNone/>
            </a:pPr>
            <a:endParaRPr/>
          </a:p>
          <a:p>
            <a:pPr>
              <a:spcBef>
                <a:spcPts val="0"/>
              </a:spcBef>
              <a:buNone/>
            </a:pPr>
            <a:r>
              <a:rPr lang="en" sz="1100">
                <a:solidFill>
                  <a:schemeClr val="dk1"/>
                </a:solidFill>
              </a:rPr>
              <a:t>"sarcasm." </a:t>
            </a:r>
            <a:r>
              <a:rPr lang="en" sz="1100" i="1">
                <a:solidFill>
                  <a:schemeClr val="dk1"/>
                </a:solidFill>
              </a:rPr>
              <a:t>Dictionary.com Unabridged</a:t>
            </a:r>
            <a:r>
              <a:rPr lang="en" sz="1100">
                <a:solidFill>
                  <a:schemeClr val="dk1"/>
                </a:solidFill>
              </a:rPr>
              <a:t>. Random House, Inc. 23 Sep. 2015. &lt;Dictionary.com</a:t>
            </a:r>
            <a:r>
              <a:rPr lang="en" sz="1100">
                <a:solidFill>
                  <a:schemeClr val="dk1"/>
                </a:solidFill>
                <a:hlinkClick r:id="rId3"/>
              </a:rPr>
              <a:t> </a:t>
            </a:r>
            <a:r>
              <a:rPr lang="en" sz="1100" u="sng">
                <a:solidFill>
                  <a:schemeClr val="hlink"/>
                </a:solidFill>
                <a:hlinkClick r:id="rId3"/>
              </a:rPr>
              <a:t>http://dictionary.reference.com/browse/sarcasm</a:t>
            </a:r>
            <a:r>
              <a:rPr lang="en" sz="1100">
                <a:solidFill>
                  <a:schemeClr val="dk1"/>
                </a:solidFill>
              </a:rPr>
              <a:t>&gt;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Examples of Sarcasm (noun)</a:t>
            </a:r>
          </a:p>
        </p:txBody>
      </p:sp>
      <p:sp>
        <p:nvSpPr>
          <p:cNvPr id="117" name="Shape 11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The teacher was being very sarcastic to the classroom, when she said “it doesn't take a million days to write out  one page essay.”</a:t>
            </a:r>
          </a:p>
          <a:p>
            <a:pPr marL="457200" lvl="0" indent="-228600" rtl="0">
              <a:spcBef>
                <a:spcPts val="0"/>
              </a:spcBef>
              <a:buAutoNum type="arabicPeriod"/>
            </a:pPr>
            <a:r>
              <a:rPr lang="en"/>
              <a:t>Instead of saying what she meant in the exact words, she said it in a sarcastic way.</a:t>
            </a:r>
          </a:p>
          <a:p>
            <a:pPr rtl="0">
              <a:spcBef>
                <a:spcPts val="0"/>
              </a:spcBef>
              <a:buNone/>
            </a:pPr>
            <a:r>
              <a:rPr lang="en" sz="1400"/>
              <a:t>3.</a:t>
            </a:r>
            <a:r>
              <a:rPr lang="en" sz="1400">
                <a:solidFill>
                  <a:schemeClr val="dk1"/>
                </a:solidFill>
              </a:rPr>
              <a:t>It was hard to tell whether the </a:t>
            </a:r>
            <a:r>
              <a:rPr lang="en" sz="1400" b="1">
                <a:solidFill>
                  <a:schemeClr val="dk1"/>
                </a:solidFill>
              </a:rPr>
              <a:t>sarcasm</a:t>
            </a:r>
            <a:r>
              <a:rPr lang="en" sz="1400">
                <a:solidFill>
                  <a:schemeClr val="dk1"/>
                </a:solidFill>
              </a:rPr>
              <a:t> had gone over his head or he simply wasn't amused.</a:t>
            </a:r>
          </a:p>
          <a:p>
            <a:pPr lvl="0" rtl="0">
              <a:spcBef>
                <a:spcPts val="0"/>
              </a:spcBef>
              <a:buNone/>
            </a:pPr>
            <a:r>
              <a:rPr lang="en" sz="1400">
                <a:solidFill>
                  <a:schemeClr val="dk1"/>
                </a:solidFill>
              </a:rPr>
              <a:t>  </a:t>
            </a:r>
          </a:p>
          <a:p>
            <a:pPr lvl="0" rtl="0">
              <a:spcBef>
                <a:spcPts val="0"/>
              </a:spcBef>
              <a:buNone/>
            </a:pPr>
            <a:endParaRPr sz="1400">
              <a:solidFill>
                <a:schemeClr val="dk1"/>
              </a:solidFill>
            </a:endParaRPr>
          </a:p>
          <a:p>
            <a:pPr lvl="0" rtl="0">
              <a:spcBef>
                <a:spcPts val="0"/>
              </a:spcBef>
              <a:buClr>
                <a:schemeClr val="dk1"/>
              </a:buClr>
              <a:buSzPct val="78571"/>
              <a:buFont typeface="Arial"/>
              <a:buNone/>
            </a:pPr>
            <a:r>
              <a:rPr lang="en" sz="1400">
                <a:solidFill>
                  <a:schemeClr val="dk1"/>
                </a:solidFill>
              </a:rPr>
              <a:t>Read more at http://sentence.yourdictionary.com/sarcasm#vXzFPgbBzeKKLXrW.99</a:t>
            </a:r>
          </a:p>
          <a:p>
            <a:pPr lvl="0" rtl="0">
              <a:spcBef>
                <a:spcPts val="0"/>
              </a:spcBef>
              <a:buNone/>
            </a:pPr>
            <a:endParaRPr/>
          </a:p>
          <a:p>
            <a:pPr lvl="0">
              <a:spcBef>
                <a:spcPts val="0"/>
              </a:spcBef>
              <a:buNone/>
            </a:pP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Quiz</a:t>
            </a:r>
          </a:p>
        </p:txBody>
      </p:sp>
      <p:sp>
        <p:nvSpPr>
          <p:cNvPr id="123" name="Shape 12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What is the definition of Sarcasm?</a:t>
            </a:r>
          </a:p>
          <a:p>
            <a:pPr marL="457200" lvl="0" indent="-228600" rtl="0">
              <a:spcBef>
                <a:spcPts val="0"/>
              </a:spcBef>
              <a:buAutoNum type="arabicPeriod"/>
            </a:pPr>
            <a:r>
              <a:rPr lang="en"/>
              <a:t>Technology is a noun. True or False?</a:t>
            </a:r>
          </a:p>
          <a:p>
            <a:pPr marL="457200" lvl="0" indent="-228600" rtl="0">
              <a:spcBef>
                <a:spcPts val="0"/>
              </a:spcBef>
              <a:buAutoNum type="arabicPeriod"/>
            </a:pPr>
            <a:r>
              <a:rPr lang="en"/>
              <a:t>Give an example of Sarcasm.</a:t>
            </a:r>
          </a:p>
          <a:p>
            <a:pPr marL="457200" lvl="0" indent="-228600">
              <a:spcBef>
                <a:spcPts val="0"/>
              </a:spcBef>
              <a:buAutoNum type="arabicPeriod"/>
            </a:pPr>
            <a:r>
              <a:rPr lang="en"/>
              <a:t>What part of speech is Technology?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Answers</a:t>
            </a:r>
          </a:p>
        </p:txBody>
      </p:sp>
      <p:sp>
        <p:nvSpPr>
          <p:cNvPr id="129" name="Shape 12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harsh or bitter derision or irony</a:t>
            </a:r>
          </a:p>
          <a:p>
            <a:pPr marL="457200" lvl="0" indent="-228600" rtl="0">
              <a:spcBef>
                <a:spcPts val="0"/>
              </a:spcBef>
              <a:buAutoNum type="arabicPeriod"/>
            </a:pPr>
            <a:r>
              <a:rPr lang="en"/>
              <a:t>True</a:t>
            </a:r>
          </a:p>
          <a:p>
            <a:pPr marL="457200" lvl="0" indent="-330200" rtl="0">
              <a:spcBef>
                <a:spcPts val="0"/>
              </a:spcBef>
              <a:buSzPct val="100000"/>
              <a:buAutoNum type="arabicPeriod"/>
            </a:pPr>
            <a:r>
              <a:rPr lang="en" sz="1600">
                <a:solidFill>
                  <a:schemeClr val="dk1"/>
                </a:solidFill>
              </a:rPr>
              <a:t>"Wonderful," was the sarcastic response.</a:t>
            </a:r>
          </a:p>
          <a:p>
            <a:pPr marL="457200" lvl="0" indent="-330200" rtl="0">
              <a:spcBef>
                <a:spcPts val="0"/>
              </a:spcBef>
              <a:buClr>
                <a:schemeClr val="dk1"/>
              </a:buClr>
              <a:buSzPct val="100000"/>
              <a:buAutoNum type="arabicPeriod"/>
            </a:pPr>
            <a:r>
              <a:rPr lang="en" sz="1600">
                <a:solidFill>
                  <a:schemeClr val="dk1"/>
                </a:solidFill>
              </a:rPr>
              <a:t>Noun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a:spcBef>
                <a:spcPts val="0"/>
              </a:spcBef>
              <a:buNone/>
            </a:pPr>
            <a:r>
              <a:rPr lang="en"/>
              <a:t>Vocabulary</a:t>
            </a:r>
          </a:p>
        </p:txBody>
      </p:sp>
      <p:sp>
        <p:nvSpPr>
          <p:cNvPr id="57" name="Shape 57"/>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a:spcBef>
                <a:spcPts val="0"/>
              </a:spcBef>
              <a:buNone/>
            </a:pPr>
            <a:r>
              <a:rPr lang="en"/>
              <a:t>Technology and Sarcasm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dirty="0" smtClean="0"/>
              <a:t>Technology (noun)</a:t>
            </a:r>
            <a:endParaRPr lang="en" dirty="0"/>
          </a:p>
        </p:txBody>
      </p:sp>
      <p:sp>
        <p:nvSpPr>
          <p:cNvPr id="63" name="Shape 6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the branch of knowledge that deals with the creation and use of technical means and their interrelation with life, society, and the environment, drawing upon such subjects as industrial arts, engineering, applied science, and pure science.</a:t>
            </a:r>
          </a:p>
          <a:p>
            <a:pPr marL="457200" lvl="0" indent="-228600" rtl="0">
              <a:spcBef>
                <a:spcPts val="0"/>
              </a:spcBef>
              <a:buAutoNum type="arabicPeriod"/>
            </a:pPr>
            <a:r>
              <a:rPr lang="en"/>
              <a:t>a scientific or industrial process, invention, method, or the like.</a:t>
            </a:r>
          </a:p>
          <a:p>
            <a:pPr rtl="0">
              <a:spcBef>
                <a:spcPts val="0"/>
              </a:spcBef>
              <a:buNone/>
            </a:pPr>
            <a:endParaRPr/>
          </a:p>
          <a:p>
            <a:pPr rtl="0">
              <a:spcBef>
                <a:spcPts val="0"/>
              </a:spcBef>
              <a:buNone/>
            </a:pPr>
            <a:endParaRPr/>
          </a:p>
          <a:p>
            <a:pPr lvl="0" rtl="0">
              <a:spcBef>
                <a:spcPts val="0"/>
              </a:spcBef>
              <a:buNone/>
            </a:pPr>
            <a:r>
              <a:rPr lang="en" sz="1100">
                <a:solidFill>
                  <a:schemeClr val="dk1"/>
                </a:solidFill>
              </a:rPr>
              <a:t>"technology." </a:t>
            </a:r>
            <a:r>
              <a:rPr lang="en" sz="1100" i="1">
                <a:solidFill>
                  <a:schemeClr val="dk1"/>
                </a:solidFill>
              </a:rPr>
              <a:t>Dictionary.com Unabridged</a:t>
            </a:r>
            <a:r>
              <a:rPr lang="en" sz="1100">
                <a:solidFill>
                  <a:schemeClr val="dk1"/>
                </a:solidFill>
              </a:rPr>
              <a:t>. Random House, Inc. 23 Sep. 2015. &lt;Dictionary.com</a:t>
            </a:r>
            <a:r>
              <a:rPr lang="en" sz="1100">
                <a:solidFill>
                  <a:schemeClr val="dk1"/>
                </a:solidFill>
                <a:hlinkClick r:id="rId3"/>
              </a:rPr>
              <a:t> </a:t>
            </a:r>
            <a:r>
              <a:rPr lang="en" sz="1100" u="sng">
                <a:solidFill>
                  <a:schemeClr val="hlink"/>
                </a:solidFill>
                <a:hlinkClick r:id="rId3"/>
              </a:rPr>
              <a:t>http://dictionary.reference.com/browse/technology</a:t>
            </a:r>
            <a:r>
              <a:rPr lang="en" sz="1100">
                <a:solidFill>
                  <a:schemeClr val="dk1"/>
                </a:solidFill>
              </a:rPr>
              <a:t>&gt;.</a:t>
            </a:r>
          </a:p>
          <a:p>
            <a:pPr>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dirty="0"/>
              <a:t>Examples of technology </a:t>
            </a:r>
          </a:p>
        </p:txBody>
      </p:sp>
      <p:sp>
        <p:nvSpPr>
          <p:cNvPr id="69" name="Shape 6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A form of technology is internet, a way for people to converse with each other from different destinations.</a:t>
            </a:r>
          </a:p>
          <a:p>
            <a:pPr marL="457200" lvl="0" indent="-228600" rtl="0">
              <a:spcBef>
                <a:spcPts val="0"/>
              </a:spcBef>
              <a:buAutoNum type="arabicPeriod"/>
            </a:pPr>
            <a:r>
              <a:rPr lang="en"/>
              <a:t>Technology is is used in  everyday life, people use technology for their homework, jobs etc.</a:t>
            </a:r>
          </a:p>
          <a:p>
            <a:pPr rtl="0">
              <a:spcBef>
                <a:spcPts val="0"/>
              </a:spcBef>
              <a:buNone/>
            </a:pPr>
            <a:r>
              <a:rPr lang="en" sz="1400"/>
              <a:t>3.</a:t>
            </a:r>
            <a:r>
              <a:rPr lang="en" sz="1400">
                <a:solidFill>
                  <a:schemeClr val="dk1"/>
                </a:solidFill>
              </a:rPr>
              <a:t>Not that one had anything to do with the other, but the </a:t>
            </a:r>
            <a:r>
              <a:rPr lang="en" sz="1400" b="1">
                <a:solidFill>
                  <a:schemeClr val="dk1"/>
                </a:solidFill>
              </a:rPr>
              <a:t>technology</a:t>
            </a:r>
            <a:r>
              <a:rPr lang="en" sz="1400">
                <a:solidFill>
                  <a:schemeClr val="dk1"/>
                </a:solidFill>
              </a:rPr>
              <a:t> of surrogacy would have been inconceivable back then.</a:t>
            </a:r>
          </a:p>
          <a:p>
            <a:pPr rtl="0">
              <a:spcBef>
                <a:spcPts val="0"/>
              </a:spcBef>
              <a:buNone/>
            </a:pPr>
            <a:endParaRPr sz="1400">
              <a:solidFill>
                <a:schemeClr val="dk1"/>
              </a:solidFill>
            </a:endParaRPr>
          </a:p>
          <a:p>
            <a:pPr lvl="0" rtl="0">
              <a:spcBef>
                <a:spcPts val="0"/>
              </a:spcBef>
              <a:buNone/>
            </a:pPr>
            <a:r>
              <a:rPr lang="en" sz="1400">
                <a:solidFill>
                  <a:schemeClr val="dk1"/>
                </a:solidFill>
              </a:rPr>
              <a:t> http://sentence.yourdictionary.com/technology#LXfMeT2RV33mCpM2.99</a:t>
            </a:r>
          </a:p>
          <a:p>
            <a:pPr lv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dirty="0" smtClean="0"/>
              <a:t>Sarcasm (noun)</a:t>
            </a:r>
            <a:endParaRPr lang="en" dirty="0"/>
          </a:p>
        </p:txBody>
      </p:sp>
      <p:sp>
        <p:nvSpPr>
          <p:cNvPr id="75" name="Shape 7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1. harsh or bitter derision or irony.</a:t>
            </a:r>
          </a:p>
          <a:p>
            <a:pPr rtl="0">
              <a:spcBef>
                <a:spcPts val="0"/>
              </a:spcBef>
              <a:buNone/>
            </a:pPr>
            <a:r>
              <a:rPr lang="en"/>
              <a:t>2.  a sharply ironical taunt; sneering or cutting remark</a:t>
            </a:r>
          </a:p>
          <a:p>
            <a:pPr rtl="0">
              <a:spcBef>
                <a:spcPts val="0"/>
              </a:spcBef>
              <a:buNone/>
            </a:pPr>
            <a:endParaRPr/>
          </a:p>
          <a:p>
            <a:pPr rtl="0">
              <a:spcBef>
                <a:spcPts val="0"/>
              </a:spcBef>
              <a:buNone/>
            </a:pPr>
            <a:endParaRPr/>
          </a:p>
          <a:p>
            <a:pPr rtl="0">
              <a:spcBef>
                <a:spcPts val="0"/>
              </a:spcBef>
              <a:buNone/>
            </a:pPr>
            <a:endParaRPr/>
          </a:p>
          <a:p>
            <a:pPr>
              <a:spcBef>
                <a:spcPts val="0"/>
              </a:spcBef>
              <a:buNone/>
            </a:pPr>
            <a:r>
              <a:rPr lang="en" sz="1100">
                <a:solidFill>
                  <a:schemeClr val="dk1"/>
                </a:solidFill>
              </a:rPr>
              <a:t>"sarcasm." </a:t>
            </a:r>
            <a:r>
              <a:rPr lang="en" sz="1100" i="1">
                <a:solidFill>
                  <a:schemeClr val="dk1"/>
                </a:solidFill>
              </a:rPr>
              <a:t>Dictionary.com Unabridged</a:t>
            </a:r>
            <a:r>
              <a:rPr lang="en" sz="1100">
                <a:solidFill>
                  <a:schemeClr val="dk1"/>
                </a:solidFill>
              </a:rPr>
              <a:t>. Random House, Inc. 23 Sep. 2015. &lt;Dictionary.com</a:t>
            </a:r>
            <a:r>
              <a:rPr lang="en" sz="1100">
                <a:solidFill>
                  <a:schemeClr val="dk1"/>
                </a:solidFill>
                <a:hlinkClick r:id="rId3"/>
              </a:rPr>
              <a:t> </a:t>
            </a:r>
            <a:r>
              <a:rPr lang="en" sz="1100" u="sng">
                <a:solidFill>
                  <a:schemeClr val="hlink"/>
                </a:solidFill>
                <a:hlinkClick r:id="rId3"/>
              </a:rPr>
              <a:t>http://dictionary.reference.com/browse/sarcasm</a:t>
            </a:r>
            <a:r>
              <a:rPr lang="en" sz="1100">
                <a:solidFill>
                  <a:schemeClr val="dk1"/>
                </a:solidFill>
              </a:rPr>
              <a:t>&gt;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dirty="0"/>
              <a:t>Examples of Sarcasm </a:t>
            </a:r>
          </a:p>
        </p:txBody>
      </p:sp>
      <p:sp>
        <p:nvSpPr>
          <p:cNvPr id="81" name="Shape 81"/>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The teacher was being very sarcastic to the classroom, when she said “it doesn't take a million days to write out  one page essay.”</a:t>
            </a:r>
          </a:p>
          <a:p>
            <a:pPr marL="457200" lvl="0" indent="-228600" rtl="0">
              <a:spcBef>
                <a:spcPts val="0"/>
              </a:spcBef>
              <a:buAutoNum type="arabicPeriod"/>
            </a:pPr>
            <a:r>
              <a:rPr lang="en"/>
              <a:t>Instead of saying what she meant in the exact words, she said it in a sarcastic way.</a:t>
            </a:r>
          </a:p>
          <a:p>
            <a:pPr rtl="0">
              <a:spcBef>
                <a:spcPts val="0"/>
              </a:spcBef>
              <a:buNone/>
            </a:pPr>
            <a:r>
              <a:rPr lang="en" sz="1400"/>
              <a:t>3.</a:t>
            </a:r>
            <a:r>
              <a:rPr lang="en" sz="1400">
                <a:solidFill>
                  <a:schemeClr val="dk1"/>
                </a:solidFill>
              </a:rPr>
              <a:t>It was hard to tell whether the </a:t>
            </a:r>
            <a:r>
              <a:rPr lang="en" sz="1400" b="1">
                <a:solidFill>
                  <a:schemeClr val="dk1"/>
                </a:solidFill>
              </a:rPr>
              <a:t>sarcasm</a:t>
            </a:r>
            <a:r>
              <a:rPr lang="en" sz="1400">
                <a:solidFill>
                  <a:schemeClr val="dk1"/>
                </a:solidFill>
              </a:rPr>
              <a:t> had gone over his head or he simply wasn't amused.</a:t>
            </a:r>
          </a:p>
          <a:p>
            <a:pPr lvl="0" rtl="0">
              <a:spcBef>
                <a:spcPts val="0"/>
              </a:spcBef>
              <a:buNone/>
            </a:pPr>
            <a:r>
              <a:rPr lang="en" sz="1400">
                <a:solidFill>
                  <a:schemeClr val="dk1"/>
                </a:solidFill>
              </a:rPr>
              <a:t>  </a:t>
            </a:r>
          </a:p>
          <a:p>
            <a:pPr lvl="0" rtl="0">
              <a:spcBef>
                <a:spcPts val="0"/>
              </a:spcBef>
              <a:buNone/>
            </a:pPr>
            <a:endParaRPr sz="1400">
              <a:solidFill>
                <a:schemeClr val="dk1"/>
              </a:solidFill>
            </a:endParaRPr>
          </a:p>
          <a:p>
            <a:pPr lvl="0" rtl="0">
              <a:spcBef>
                <a:spcPts val="0"/>
              </a:spcBef>
              <a:buClr>
                <a:schemeClr val="dk1"/>
              </a:buClr>
              <a:buSzPct val="78571"/>
              <a:buFont typeface="Arial"/>
              <a:buNone/>
            </a:pPr>
            <a:r>
              <a:rPr lang="en" sz="1400">
                <a:solidFill>
                  <a:schemeClr val="dk1"/>
                </a:solidFill>
              </a:rPr>
              <a:t>Read more at http://sentence.yourdictionary.com/sarcasm#vXzFPgbBzeKKLXrW.99</a:t>
            </a:r>
          </a:p>
          <a:p>
            <a:pPr lvl="0" rtl="0">
              <a:spcBef>
                <a:spcPts val="0"/>
              </a:spcBef>
              <a:buNone/>
            </a:pPr>
            <a:endParaRPr/>
          </a:p>
          <a:p>
            <a:pPr lvl="0">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Quiz</a:t>
            </a:r>
          </a:p>
        </p:txBody>
      </p:sp>
      <p:sp>
        <p:nvSpPr>
          <p:cNvPr id="87" name="Shape 8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What is the definition of Sarcasm?</a:t>
            </a:r>
          </a:p>
          <a:p>
            <a:pPr marL="457200" lvl="0" indent="-228600" rtl="0">
              <a:spcBef>
                <a:spcPts val="0"/>
              </a:spcBef>
              <a:buAutoNum type="arabicPeriod"/>
            </a:pPr>
            <a:r>
              <a:rPr lang="en"/>
              <a:t>Technology is a noun. True or False?</a:t>
            </a:r>
          </a:p>
          <a:p>
            <a:pPr marL="457200" lvl="0" indent="-228600" rtl="0">
              <a:spcBef>
                <a:spcPts val="0"/>
              </a:spcBef>
              <a:buAutoNum type="arabicPeriod"/>
            </a:pPr>
            <a:r>
              <a:rPr lang="en"/>
              <a:t>Give an example of Sarcasm.</a:t>
            </a:r>
          </a:p>
          <a:p>
            <a:pPr marL="457200" lvl="0" indent="-228600">
              <a:spcBef>
                <a:spcPts val="0"/>
              </a:spcBef>
              <a:buAutoNum type="arabicPeriod"/>
            </a:pPr>
            <a:r>
              <a:rPr lang="en"/>
              <a:t>What part of speech is Technology?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Answers</a:t>
            </a:r>
          </a:p>
        </p:txBody>
      </p:sp>
      <p:sp>
        <p:nvSpPr>
          <p:cNvPr id="93" name="Shape 9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harsh or bitter derision or irony</a:t>
            </a:r>
          </a:p>
          <a:p>
            <a:pPr marL="457200" lvl="0" indent="-228600" rtl="0">
              <a:spcBef>
                <a:spcPts val="0"/>
              </a:spcBef>
              <a:buAutoNum type="arabicPeriod"/>
            </a:pPr>
            <a:r>
              <a:rPr lang="en"/>
              <a:t>True</a:t>
            </a:r>
          </a:p>
          <a:p>
            <a:pPr marL="457200" lvl="0" indent="-330200" rtl="0">
              <a:spcBef>
                <a:spcPts val="0"/>
              </a:spcBef>
              <a:buSzPct val="100000"/>
              <a:buAutoNum type="arabicPeriod"/>
            </a:pPr>
            <a:r>
              <a:rPr lang="en" sz="1600">
                <a:solidFill>
                  <a:schemeClr val="dk1"/>
                </a:solidFill>
              </a:rPr>
              <a:t>"Wonderful," was the sarcastic response.</a:t>
            </a:r>
          </a:p>
          <a:p>
            <a:pPr marL="457200" lvl="0" indent="-330200" rtl="0">
              <a:spcBef>
                <a:spcPts val="0"/>
              </a:spcBef>
              <a:buClr>
                <a:schemeClr val="dk1"/>
              </a:buClr>
              <a:buSzPct val="100000"/>
              <a:buAutoNum type="arabicPeriod"/>
            </a:pPr>
            <a:r>
              <a:rPr lang="en" sz="1600">
                <a:solidFill>
                  <a:schemeClr val="dk1"/>
                </a:solidFill>
              </a:rPr>
              <a:t>Noun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Technology</a:t>
            </a:r>
          </a:p>
        </p:txBody>
      </p:sp>
      <p:sp>
        <p:nvSpPr>
          <p:cNvPr id="99" name="Shape 9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the branch of knowledge that deals with the creation and use of technical means and their interrelation with life, society, and the environment, drawing upon such subjects as industrial arts, engineering, applied science, and pure science.</a:t>
            </a:r>
          </a:p>
          <a:p>
            <a:pPr marL="457200" lvl="0" indent="-228600" rtl="0">
              <a:spcBef>
                <a:spcPts val="0"/>
              </a:spcBef>
              <a:buAutoNum type="arabicPeriod"/>
            </a:pPr>
            <a:r>
              <a:rPr lang="en"/>
              <a:t>a scientific or industrial process, invention, method, or the like.</a:t>
            </a:r>
          </a:p>
          <a:p>
            <a:pPr rtl="0">
              <a:spcBef>
                <a:spcPts val="0"/>
              </a:spcBef>
              <a:buNone/>
            </a:pPr>
            <a:endParaRPr/>
          </a:p>
          <a:p>
            <a:pPr rtl="0">
              <a:spcBef>
                <a:spcPts val="0"/>
              </a:spcBef>
              <a:buNone/>
            </a:pPr>
            <a:endParaRPr/>
          </a:p>
          <a:p>
            <a:pPr lvl="0" rtl="0">
              <a:spcBef>
                <a:spcPts val="0"/>
              </a:spcBef>
              <a:buNone/>
            </a:pPr>
            <a:r>
              <a:rPr lang="en" sz="1100">
                <a:solidFill>
                  <a:schemeClr val="dk1"/>
                </a:solidFill>
              </a:rPr>
              <a:t>"technology." </a:t>
            </a:r>
            <a:r>
              <a:rPr lang="en" sz="1100" i="1">
                <a:solidFill>
                  <a:schemeClr val="dk1"/>
                </a:solidFill>
              </a:rPr>
              <a:t>Dictionary.com Unabridged</a:t>
            </a:r>
            <a:r>
              <a:rPr lang="en" sz="1100">
                <a:solidFill>
                  <a:schemeClr val="dk1"/>
                </a:solidFill>
              </a:rPr>
              <a:t>. Random House, Inc. 23 Sep. 2015. &lt;Dictionary.com</a:t>
            </a:r>
            <a:r>
              <a:rPr lang="en" sz="1100">
                <a:solidFill>
                  <a:schemeClr val="dk1"/>
                </a:solidFill>
                <a:hlinkClick r:id="rId3"/>
              </a:rPr>
              <a:t> </a:t>
            </a:r>
            <a:r>
              <a:rPr lang="en" sz="1100" u="sng">
                <a:solidFill>
                  <a:schemeClr val="hlink"/>
                </a:solidFill>
                <a:hlinkClick r:id="rId3"/>
              </a:rPr>
              <a:t>http://dictionary.reference.com/browse/technology</a:t>
            </a:r>
            <a:r>
              <a:rPr lang="en" sz="1100">
                <a:solidFill>
                  <a:schemeClr val="dk1"/>
                </a:solidFill>
              </a:rPr>
              <a:t>&gt;.</a:t>
            </a: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646</Words>
  <Application>Microsoft Office PowerPoint</Application>
  <PresentationFormat>On-screen Show (16:9)</PresentationFormat>
  <Paragraphs>76</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simple-light-2</vt:lpstr>
      <vt:lpstr>Vocabulary</vt:lpstr>
      <vt:lpstr>Vocabulary</vt:lpstr>
      <vt:lpstr>Technology (noun)</vt:lpstr>
      <vt:lpstr>Examples of technology </vt:lpstr>
      <vt:lpstr>Sarcasm (noun)</vt:lpstr>
      <vt:lpstr>Examples of Sarcasm </vt:lpstr>
      <vt:lpstr>Quiz</vt:lpstr>
      <vt:lpstr>Answers</vt:lpstr>
      <vt:lpstr>Technology</vt:lpstr>
      <vt:lpstr>Examples of technology (noun)</vt:lpstr>
      <vt:lpstr>Sarcasm</vt:lpstr>
      <vt:lpstr>Examples of Sarcasm (noun)</vt:lpstr>
      <vt:lpstr>Quiz</vt:lpstr>
      <vt:lpstr>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Berketis, Megan</dc:creator>
  <cp:lastModifiedBy>Berketis, Megan</cp:lastModifiedBy>
  <cp:revision>4</cp:revision>
  <dcterms:modified xsi:type="dcterms:W3CDTF">2015-09-25T12:00:32Z</dcterms:modified>
</cp:coreProperties>
</file>