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matic SC" panose="020B0604020202020204" charset="0"/>
      <p:regular r:id="rId10"/>
      <p:bold r:id="rId11"/>
    </p:embeddedFont>
    <p:embeddedFont>
      <p:font typeface="Lobster" panose="020B0604020202020204" charset="0"/>
      <p:regular r:id="rId12"/>
    </p:embeddedFont>
    <p:embeddedFont>
      <p:font typeface="Source Code Pro" panose="020B0604020202020204" charset="0"/>
      <p:regular r:id="rId13"/>
      <p:bold r:id="rId14"/>
    </p:embeddedFont>
    <p:embeddedFont>
      <p:font typeface="Verdana" panose="020B0604030504040204" pitchFamily="34" charset="0"/>
      <p:regular r:id="rId15"/>
      <p:bold r:id="rId16"/>
      <p:italic r:id="rId17"/>
      <p:boldItalic r:id="rId18"/>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034" y="-16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657675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sp>
        <p:nvSpPr>
          <p:cNvPr id="10" name="Shape 10"/>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a:endParaRPr/>
          </a:p>
        </p:txBody>
      </p:sp>
      <p:sp>
        <p:nvSpPr>
          <p:cNvPr id="11" name="Shape 11"/>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algn="ctr">
              <a:lnSpc>
                <a:spcPct val="100000"/>
              </a:lnSpc>
              <a:spcBef>
                <a:spcPts val="0"/>
              </a:spcBef>
              <a:spcAft>
                <a:spcPts val="0"/>
              </a:spcAft>
              <a:buClr>
                <a:schemeClr val="accent1"/>
              </a:buClr>
              <a:buSzPct val="100000"/>
              <a:buNone/>
              <a:defRPr sz="2100" b="1">
                <a:solidFill>
                  <a:schemeClr val="accent1"/>
                </a:solidFill>
              </a:defRPr>
            </a:lvl1pPr>
            <a:lvl2pPr algn="ctr">
              <a:lnSpc>
                <a:spcPct val="100000"/>
              </a:lnSpc>
              <a:spcBef>
                <a:spcPts val="0"/>
              </a:spcBef>
              <a:spcAft>
                <a:spcPts val="0"/>
              </a:spcAft>
              <a:buClr>
                <a:schemeClr val="accent1"/>
              </a:buClr>
              <a:buSzPct val="100000"/>
              <a:buNone/>
              <a:defRPr sz="2100" b="1">
                <a:solidFill>
                  <a:schemeClr val="accent1"/>
                </a:solidFill>
              </a:defRPr>
            </a:lvl2pPr>
            <a:lvl3pPr algn="ctr">
              <a:lnSpc>
                <a:spcPct val="100000"/>
              </a:lnSpc>
              <a:spcBef>
                <a:spcPts val="0"/>
              </a:spcBef>
              <a:spcAft>
                <a:spcPts val="0"/>
              </a:spcAft>
              <a:buClr>
                <a:schemeClr val="accent1"/>
              </a:buClr>
              <a:buSzPct val="100000"/>
              <a:buNone/>
              <a:defRPr sz="2100" b="1">
                <a:solidFill>
                  <a:schemeClr val="accent1"/>
                </a:solidFill>
              </a:defRPr>
            </a:lvl3pPr>
            <a:lvl4pPr algn="ctr">
              <a:lnSpc>
                <a:spcPct val="100000"/>
              </a:lnSpc>
              <a:spcBef>
                <a:spcPts val="0"/>
              </a:spcBef>
              <a:spcAft>
                <a:spcPts val="0"/>
              </a:spcAft>
              <a:buClr>
                <a:schemeClr val="accent1"/>
              </a:buClr>
              <a:buSzPct val="100000"/>
              <a:buNone/>
              <a:defRPr sz="2100" b="1">
                <a:solidFill>
                  <a:schemeClr val="accent1"/>
                </a:solidFill>
              </a:defRPr>
            </a:lvl4pPr>
            <a:lvl5pPr algn="ctr">
              <a:lnSpc>
                <a:spcPct val="100000"/>
              </a:lnSpc>
              <a:spcBef>
                <a:spcPts val="0"/>
              </a:spcBef>
              <a:spcAft>
                <a:spcPts val="0"/>
              </a:spcAft>
              <a:buClr>
                <a:schemeClr val="accent1"/>
              </a:buClr>
              <a:buSzPct val="100000"/>
              <a:buNone/>
              <a:defRPr sz="2100" b="1">
                <a:solidFill>
                  <a:schemeClr val="accent1"/>
                </a:solidFill>
              </a:defRPr>
            </a:lvl5pPr>
            <a:lvl6pPr algn="ctr">
              <a:lnSpc>
                <a:spcPct val="100000"/>
              </a:lnSpc>
              <a:spcBef>
                <a:spcPts val="0"/>
              </a:spcBef>
              <a:spcAft>
                <a:spcPts val="0"/>
              </a:spcAft>
              <a:buClr>
                <a:schemeClr val="accent1"/>
              </a:buClr>
              <a:buSzPct val="100000"/>
              <a:buNone/>
              <a:defRPr sz="2100" b="1">
                <a:solidFill>
                  <a:schemeClr val="accent1"/>
                </a:solidFill>
              </a:defRPr>
            </a:lvl6pPr>
            <a:lvl7pPr algn="ctr">
              <a:lnSpc>
                <a:spcPct val="100000"/>
              </a:lnSpc>
              <a:spcBef>
                <a:spcPts val="0"/>
              </a:spcBef>
              <a:spcAft>
                <a:spcPts val="0"/>
              </a:spcAft>
              <a:buClr>
                <a:schemeClr val="accent1"/>
              </a:buClr>
              <a:buSzPct val="100000"/>
              <a:buNone/>
              <a:defRPr sz="2100" b="1">
                <a:solidFill>
                  <a:schemeClr val="accent1"/>
                </a:solidFill>
              </a:defRPr>
            </a:lvl7pPr>
            <a:lvl8pPr algn="ctr">
              <a:lnSpc>
                <a:spcPct val="100000"/>
              </a:lnSpc>
              <a:spcBef>
                <a:spcPts val="0"/>
              </a:spcBef>
              <a:spcAft>
                <a:spcPts val="0"/>
              </a:spcAft>
              <a:buClr>
                <a:schemeClr val="accent1"/>
              </a:buClr>
              <a:buSzPct val="100000"/>
              <a:buNone/>
              <a:defRPr sz="2100" b="1">
                <a:solidFill>
                  <a:schemeClr val="accent1"/>
                </a:solidFill>
              </a:defRPr>
            </a:lvl8pPr>
            <a:lvl9pPr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1240275"/>
            <a:ext cx="8520599" cy="19818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47" name="Shape 47"/>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9350"/>
            <a:ext cx="8537700" cy="748200"/>
          </a:xfrm>
          <a:prstGeom prst="rect">
            <a:avLst/>
          </a:prstGeom>
        </p:spPr>
        <p:txBody>
          <a:bodyPr lIns="91425" tIns="91425" rIns="91425" bIns="91425" anchor="t" anchorCtr="0"/>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7" name="Shape 37"/>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8" name="Shape 38"/>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39" name="Shape 39"/>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a:endParaRPr/>
          </a:p>
        </p:txBody>
      </p:sp>
      <p:sp>
        <p:nvSpPr>
          <p:cNvPr id="40" name="Shape 4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6" name="Shape 6"/>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a:spcBef>
                <a:spcPts val="0"/>
              </a:spcBef>
              <a:buNone/>
            </a:pPr>
            <a:r>
              <a:rPr lang="en">
                <a:latin typeface="Lobster"/>
                <a:ea typeface="Lobster"/>
                <a:cs typeface="Lobster"/>
                <a:sym typeface="Lobster"/>
              </a:rPr>
              <a:t>Vocabulary Presentation</a:t>
            </a:r>
          </a:p>
        </p:txBody>
      </p:sp>
      <p:sp>
        <p:nvSpPr>
          <p:cNvPr id="53" name="Shape 53"/>
          <p:cNvSpPr txBox="1">
            <a:spLocks noGrp="1"/>
          </p:cNvSpPr>
          <p:nvPr>
            <p:ph type="subTitle" idx="1"/>
          </p:nvPr>
        </p:nvSpPr>
        <p:spPr>
          <a:xfrm>
            <a:off x="311700" y="3890400"/>
            <a:ext cx="8520599" cy="706200"/>
          </a:xfrm>
          <a:prstGeom prst="rect">
            <a:avLst/>
          </a:prstGeom>
        </p:spPr>
        <p:txBody>
          <a:bodyPr lIns="91425" tIns="91425" rIns="91425" bIns="91425" anchor="ctr" anchorCtr="0">
            <a:noAutofit/>
          </a:bodyPr>
          <a:lstStyle/>
          <a:p>
            <a:pPr>
              <a:spcBef>
                <a:spcPts val="0"/>
              </a:spcBef>
              <a:buNone/>
            </a:pPr>
            <a:r>
              <a:rPr lang="en"/>
              <a:t>Sarah Coots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04800" y="309350"/>
            <a:ext cx="8537700" cy="748200"/>
          </a:xfrm>
          <a:prstGeom prst="rect">
            <a:avLst/>
          </a:prstGeom>
        </p:spPr>
        <p:txBody>
          <a:bodyPr lIns="91425" tIns="91425" rIns="91425" bIns="91425" anchor="t" anchorCtr="0">
            <a:noAutofit/>
          </a:bodyPr>
          <a:lstStyle/>
          <a:p>
            <a:pPr>
              <a:spcBef>
                <a:spcPts val="0"/>
              </a:spcBef>
              <a:buNone/>
            </a:pPr>
            <a:r>
              <a:rPr lang="en"/>
              <a:t>Dominant</a:t>
            </a:r>
          </a:p>
        </p:txBody>
      </p:sp>
      <p:sp>
        <p:nvSpPr>
          <p:cNvPr id="59" name="Shape 59"/>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noAutofit/>
          </a:bodyPr>
          <a:lstStyle/>
          <a:p>
            <a:pPr rtl="0">
              <a:spcBef>
                <a:spcPts val="0"/>
              </a:spcBef>
              <a:buNone/>
            </a:pPr>
            <a:r>
              <a:rPr lang="en" sz="1400">
                <a:solidFill>
                  <a:srgbClr val="000000"/>
                </a:solidFill>
                <a:latin typeface="Verdana"/>
                <a:ea typeface="Verdana"/>
                <a:cs typeface="Verdana"/>
                <a:sym typeface="Verdana"/>
              </a:rPr>
              <a:t>adjective</a:t>
            </a:r>
          </a:p>
          <a:p>
            <a:pPr rtl="0">
              <a:spcBef>
                <a:spcPts val="0"/>
              </a:spcBef>
              <a:buNone/>
            </a:pPr>
            <a:r>
              <a:rPr lang="en" sz="1200">
                <a:solidFill>
                  <a:srgbClr val="000000"/>
                </a:solidFill>
                <a:latin typeface="Verdana"/>
                <a:ea typeface="Verdana"/>
                <a:cs typeface="Verdana"/>
                <a:sym typeface="Verdana"/>
              </a:rPr>
              <a:t>1. ruling, governing, or controlling; having or exerting authority or influence</a:t>
            </a:r>
          </a:p>
          <a:p>
            <a:pPr rtl="0">
              <a:spcBef>
                <a:spcPts val="0"/>
              </a:spcBef>
              <a:buNone/>
            </a:pPr>
            <a:r>
              <a:rPr lang="en" sz="1200">
                <a:solidFill>
                  <a:srgbClr val="000000"/>
                </a:solidFill>
                <a:latin typeface="Verdana"/>
                <a:ea typeface="Verdana"/>
                <a:cs typeface="Verdana"/>
                <a:sym typeface="Verdana"/>
              </a:rPr>
              <a:t>2. predominant; main; major; chief</a:t>
            </a:r>
          </a:p>
          <a:p>
            <a:pPr rtl="0">
              <a:spcBef>
                <a:spcPts val="0"/>
              </a:spcBef>
              <a:buNone/>
            </a:pPr>
            <a:r>
              <a:rPr lang="en" sz="1400">
                <a:solidFill>
                  <a:srgbClr val="000000"/>
                </a:solidFill>
                <a:latin typeface="Verdana"/>
                <a:ea typeface="Verdana"/>
                <a:cs typeface="Verdana"/>
                <a:sym typeface="Verdana"/>
              </a:rPr>
              <a:t>noun</a:t>
            </a:r>
          </a:p>
          <a:p>
            <a:pPr rtl="0">
              <a:lnSpc>
                <a:spcPct val="143478"/>
              </a:lnSpc>
              <a:spcBef>
                <a:spcPts val="0"/>
              </a:spcBef>
              <a:spcAft>
                <a:spcPts val="0"/>
              </a:spcAft>
              <a:buNone/>
            </a:pPr>
            <a:r>
              <a:rPr lang="en" sz="1200">
                <a:solidFill>
                  <a:srgbClr val="000000"/>
                </a:solidFill>
                <a:latin typeface="Verdana"/>
                <a:ea typeface="Verdana"/>
                <a:cs typeface="Verdana"/>
                <a:sym typeface="Verdana"/>
              </a:rPr>
              <a:t>3. </a:t>
            </a:r>
            <a:r>
              <a:rPr lang="en" sz="1200" i="1">
                <a:solidFill>
                  <a:srgbClr val="000000"/>
                </a:solidFill>
                <a:latin typeface="Verdana"/>
                <a:ea typeface="Verdana"/>
                <a:cs typeface="Verdana"/>
                <a:sym typeface="Verdana"/>
              </a:rPr>
              <a:t>Ecology. </a:t>
            </a:r>
            <a:r>
              <a:rPr lang="en" sz="1200">
                <a:solidFill>
                  <a:srgbClr val="000000"/>
                </a:solidFill>
                <a:latin typeface="Verdana"/>
                <a:ea typeface="Verdana"/>
                <a:cs typeface="Verdana"/>
                <a:sym typeface="Verdana"/>
              </a:rPr>
              <a:t>any of one or more types of plants, or sometimes animals,that by virtue of abundance, size, or habits exert so important an influence on the conditions of an area as to determine, to a great extent, what other organisms can live there.</a:t>
            </a:r>
          </a:p>
          <a:p>
            <a:pPr rtl="0">
              <a:lnSpc>
                <a:spcPct val="143478"/>
              </a:lnSpc>
              <a:spcBef>
                <a:spcPts val="0"/>
              </a:spcBef>
              <a:spcAft>
                <a:spcPts val="0"/>
              </a:spcAft>
              <a:buNone/>
            </a:pPr>
            <a:endParaRPr sz="1150">
              <a:solidFill>
                <a:srgbClr val="000000"/>
              </a:solidFill>
              <a:latin typeface="Verdana"/>
              <a:ea typeface="Verdana"/>
              <a:cs typeface="Verdana"/>
              <a:sym typeface="Verdana"/>
            </a:endParaRPr>
          </a:p>
          <a:p>
            <a:pPr rtl="0">
              <a:lnSpc>
                <a:spcPct val="143478"/>
              </a:lnSpc>
              <a:spcBef>
                <a:spcPts val="0"/>
              </a:spcBef>
              <a:spcAft>
                <a:spcPts val="0"/>
              </a:spcAft>
              <a:buNone/>
            </a:pPr>
            <a:r>
              <a:rPr lang="en" sz="1150">
                <a:solidFill>
                  <a:srgbClr val="000000"/>
                </a:solidFill>
                <a:latin typeface="Verdana"/>
                <a:ea typeface="Verdana"/>
                <a:cs typeface="Verdana"/>
                <a:sym typeface="Verdana"/>
              </a:rPr>
              <a:t>dictionary.com</a:t>
            </a:r>
          </a:p>
          <a:p>
            <a:pPr rtl="0">
              <a:lnSpc>
                <a:spcPct val="143478"/>
              </a:lnSpc>
              <a:spcBef>
                <a:spcPts val="0"/>
              </a:spcBef>
              <a:spcAft>
                <a:spcPts val="0"/>
              </a:spcAft>
              <a:buNone/>
            </a:pPr>
            <a:endParaRPr sz="1150" i="1">
              <a:solidFill>
                <a:srgbClr val="000000"/>
              </a:solidFill>
              <a:latin typeface="Verdana"/>
              <a:ea typeface="Verdana"/>
              <a:cs typeface="Verdana"/>
              <a:sym typeface="Verdana"/>
            </a:endParaRPr>
          </a:p>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n"/>
              <a:t>Examples</a:t>
            </a:r>
          </a:p>
        </p:txBody>
      </p:sp>
      <p:sp>
        <p:nvSpPr>
          <p:cNvPr id="65" name="Shape 6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lnSpc>
                <a:spcPct val="142857"/>
              </a:lnSpc>
              <a:spcBef>
                <a:spcPts val="0"/>
              </a:spcBef>
              <a:spcAft>
                <a:spcPts val="1100"/>
              </a:spcAft>
              <a:buNone/>
            </a:pPr>
            <a:r>
              <a:rPr lang="en" sz="1200">
                <a:solidFill>
                  <a:srgbClr val="000000"/>
                </a:solidFill>
                <a:latin typeface="Verdana"/>
                <a:ea typeface="Verdana"/>
                <a:cs typeface="Verdana"/>
                <a:sym typeface="Verdana"/>
              </a:rPr>
              <a:t>1.) Over those two games, they’d outgained the opposition by 10 yards, which didn’t indicate domination.</a:t>
            </a:r>
          </a:p>
          <a:p>
            <a:pPr rtl="0">
              <a:lnSpc>
                <a:spcPct val="142857"/>
              </a:lnSpc>
              <a:spcBef>
                <a:spcPts val="0"/>
              </a:spcBef>
              <a:spcAft>
                <a:spcPts val="1100"/>
              </a:spcAft>
              <a:buNone/>
            </a:pPr>
            <a:r>
              <a:rPr lang="en" sz="1200">
                <a:solidFill>
                  <a:srgbClr val="000000"/>
                </a:solidFill>
                <a:latin typeface="Verdana"/>
                <a:ea typeface="Verdana"/>
                <a:cs typeface="Verdana"/>
                <a:sym typeface="Verdana"/>
              </a:rPr>
              <a:t>2.) My mom was being dominant lastnight.</a:t>
            </a:r>
          </a:p>
          <a:p>
            <a:pPr rtl="0">
              <a:lnSpc>
                <a:spcPct val="142857"/>
              </a:lnSpc>
              <a:spcBef>
                <a:spcPts val="0"/>
              </a:spcBef>
              <a:spcAft>
                <a:spcPts val="1100"/>
              </a:spcAft>
              <a:buNone/>
            </a:pPr>
            <a:r>
              <a:rPr lang="en" sz="1200">
                <a:solidFill>
                  <a:srgbClr val="000000"/>
                </a:solidFill>
                <a:latin typeface="Verdana"/>
                <a:ea typeface="Verdana"/>
                <a:cs typeface="Verdana"/>
                <a:sym typeface="Verdana"/>
              </a:rPr>
              <a:t>3.) There were many dominant penguins at the zoo. </a:t>
            </a:r>
          </a:p>
          <a:p>
            <a:pPr rtl="0">
              <a:lnSpc>
                <a:spcPct val="142857"/>
              </a:lnSpc>
              <a:spcBef>
                <a:spcPts val="0"/>
              </a:spcBef>
              <a:spcAft>
                <a:spcPts val="1100"/>
              </a:spcAft>
              <a:buNone/>
            </a:pPr>
            <a:endParaRPr sz="1200">
              <a:solidFill>
                <a:srgbClr val="000000"/>
              </a:solidFill>
              <a:latin typeface="Arial"/>
              <a:ea typeface="Arial"/>
              <a:cs typeface="Arial"/>
              <a:sym typeface="Arial"/>
            </a:endParaRPr>
          </a:p>
          <a:p>
            <a:pPr lvl="0" rtl="0">
              <a:lnSpc>
                <a:spcPct val="142857"/>
              </a:lnSpc>
              <a:spcBef>
                <a:spcPts val="0"/>
              </a:spcBef>
              <a:spcAft>
                <a:spcPts val="1100"/>
              </a:spcAft>
              <a:buNone/>
            </a:pPr>
            <a:r>
              <a:rPr lang="en" sz="1200">
                <a:solidFill>
                  <a:srgbClr val="000000"/>
                </a:solidFill>
                <a:latin typeface="Arial"/>
                <a:ea typeface="Arial"/>
                <a:cs typeface="Arial"/>
                <a:sym typeface="Arial"/>
              </a:rPr>
              <a:t>Bradley, Mark “A dominant half shows what the Falcons can be” </a:t>
            </a:r>
            <a:r>
              <a:rPr lang="en" sz="1200" i="1">
                <a:solidFill>
                  <a:srgbClr val="000000"/>
                </a:solidFill>
                <a:latin typeface="Arial"/>
                <a:ea typeface="Arial"/>
                <a:cs typeface="Arial"/>
                <a:sym typeface="Arial"/>
              </a:rPr>
              <a:t>Albany Herald </a:t>
            </a:r>
            <a:r>
              <a:rPr lang="en" sz="1200">
                <a:solidFill>
                  <a:srgbClr val="000000"/>
                </a:solidFill>
                <a:latin typeface="Arial"/>
                <a:ea typeface="Arial"/>
                <a:cs typeface="Arial"/>
                <a:sym typeface="Arial"/>
              </a:rPr>
              <a:t>28 Sept, 2015. Web 30 Sept, 2015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n"/>
              <a:t>Default </a:t>
            </a:r>
          </a:p>
        </p:txBody>
      </p:sp>
      <p:sp>
        <p:nvSpPr>
          <p:cNvPr id="71" name="Shape 71"/>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lnSpc>
                <a:spcPct val="143478"/>
              </a:lnSpc>
              <a:spcBef>
                <a:spcPts val="0"/>
              </a:spcBef>
              <a:spcAft>
                <a:spcPts val="0"/>
              </a:spcAft>
              <a:buNone/>
            </a:pPr>
            <a:r>
              <a:rPr lang="en" sz="1400">
                <a:solidFill>
                  <a:srgbClr val="000000"/>
                </a:solidFill>
                <a:latin typeface="Verdana"/>
                <a:ea typeface="Verdana"/>
                <a:cs typeface="Verdana"/>
                <a:sym typeface="Verdana"/>
              </a:rPr>
              <a:t>noun</a:t>
            </a:r>
          </a:p>
          <a:p>
            <a:pPr lvl="0" rtl="0">
              <a:lnSpc>
                <a:spcPct val="143478"/>
              </a:lnSpc>
              <a:spcBef>
                <a:spcPts val="0"/>
              </a:spcBef>
              <a:spcAft>
                <a:spcPts val="0"/>
              </a:spcAft>
              <a:buNone/>
            </a:pPr>
            <a:r>
              <a:rPr lang="en" sz="1200">
                <a:solidFill>
                  <a:srgbClr val="000000"/>
                </a:solidFill>
                <a:latin typeface="Verdana"/>
                <a:ea typeface="Verdana"/>
                <a:cs typeface="Verdana"/>
                <a:sym typeface="Verdana"/>
              </a:rPr>
              <a:t>1. failure to act; inaction or neglect</a:t>
            </a:r>
          </a:p>
          <a:p>
            <a:pPr rtl="0">
              <a:lnSpc>
                <a:spcPct val="143478"/>
              </a:lnSpc>
              <a:spcBef>
                <a:spcPts val="0"/>
              </a:spcBef>
              <a:spcAft>
                <a:spcPts val="0"/>
              </a:spcAft>
              <a:buNone/>
            </a:pPr>
            <a:r>
              <a:rPr lang="en" sz="1200">
                <a:solidFill>
                  <a:srgbClr val="000000"/>
                </a:solidFill>
                <a:latin typeface="Verdana"/>
                <a:ea typeface="Verdana"/>
                <a:cs typeface="Verdana"/>
                <a:sym typeface="Verdana"/>
              </a:rPr>
              <a:t>2. failure to meet financial obligations.</a:t>
            </a:r>
          </a:p>
          <a:p>
            <a:pPr rtl="0">
              <a:lnSpc>
                <a:spcPct val="143478"/>
              </a:lnSpc>
              <a:spcBef>
                <a:spcPts val="0"/>
              </a:spcBef>
              <a:spcAft>
                <a:spcPts val="0"/>
              </a:spcAft>
              <a:buNone/>
            </a:pPr>
            <a:r>
              <a:rPr lang="en" sz="1200">
                <a:solidFill>
                  <a:srgbClr val="000000"/>
                </a:solidFill>
                <a:latin typeface="Verdana"/>
                <a:ea typeface="Verdana"/>
                <a:cs typeface="Verdana"/>
                <a:sym typeface="Verdana"/>
              </a:rPr>
              <a:t>3. </a:t>
            </a:r>
            <a:r>
              <a:rPr lang="en" sz="1200" i="1">
                <a:solidFill>
                  <a:srgbClr val="000000"/>
                </a:solidFill>
                <a:latin typeface="Verdana"/>
                <a:ea typeface="Verdana"/>
                <a:cs typeface="Verdana"/>
                <a:sym typeface="Verdana"/>
              </a:rPr>
              <a:t>Law. </a:t>
            </a:r>
            <a:r>
              <a:rPr lang="en" sz="1200">
                <a:solidFill>
                  <a:srgbClr val="000000"/>
                </a:solidFill>
                <a:latin typeface="Verdana"/>
                <a:ea typeface="Verdana"/>
                <a:cs typeface="Verdana"/>
                <a:sym typeface="Verdana"/>
              </a:rPr>
              <a:t>failure to perform an act or obligation legally required, especially to appear in court or to plead at a time assigned.</a:t>
            </a:r>
          </a:p>
          <a:p>
            <a:pPr rtl="0">
              <a:lnSpc>
                <a:spcPct val="143478"/>
              </a:lnSpc>
              <a:spcBef>
                <a:spcPts val="0"/>
              </a:spcBef>
              <a:spcAft>
                <a:spcPts val="0"/>
              </a:spcAft>
              <a:buNone/>
            </a:pPr>
            <a:r>
              <a:rPr lang="en" sz="1200">
                <a:solidFill>
                  <a:srgbClr val="000000"/>
                </a:solidFill>
                <a:latin typeface="Verdana"/>
                <a:ea typeface="Verdana"/>
                <a:cs typeface="Verdana"/>
                <a:sym typeface="Verdana"/>
              </a:rPr>
              <a:t>4. </a:t>
            </a:r>
            <a:r>
              <a:rPr lang="en" sz="1200" i="1">
                <a:solidFill>
                  <a:srgbClr val="000000"/>
                </a:solidFill>
                <a:latin typeface="Verdana"/>
                <a:ea typeface="Verdana"/>
                <a:cs typeface="Verdana"/>
                <a:sym typeface="Verdana"/>
              </a:rPr>
              <a:t>Sports. </a:t>
            </a:r>
            <a:r>
              <a:rPr lang="en" sz="1200">
                <a:solidFill>
                  <a:srgbClr val="000000"/>
                </a:solidFill>
                <a:latin typeface="Verdana"/>
                <a:ea typeface="Verdana"/>
                <a:cs typeface="Verdana"/>
                <a:sym typeface="Verdana"/>
              </a:rPr>
              <a:t>failure to arrive in time for, participate in, or complete a scheduled match.</a:t>
            </a:r>
          </a:p>
          <a:p>
            <a:pPr rtl="0">
              <a:lnSpc>
                <a:spcPct val="143478"/>
              </a:lnSpc>
              <a:spcBef>
                <a:spcPts val="0"/>
              </a:spcBef>
              <a:spcAft>
                <a:spcPts val="0"/>
              </a:spcAft>
              <a:buNone/>
            </a:pPr>
            <a:r>
              <a:rPr lang="en" sz="1200">
                <a:solidFill>
                  <a:srgbClr val="000000"/>
                </a:solidFill>
                <a:latin typeface="Verdana"/>
                <a:ea typeface="Verdana"/>
                <a:cs typeface="Verdana"/>
                <a:sym typeface="Verdana"/>
              </a:rPr>
              <a:t>5. lack; want; absence.</a:t>
            </a:r>
          </a:p>
          <a:p>
            <a:pPr rtl="0">
              <a:lnSpc>
                <a:spcPct val="143478"/>
              </a:lnSpc>
              <a:spcBef>
                <a:spcPts val="0"/>
              </a:spcBef>
              <a:spcAft>
                <a:spcPts val="0"/>
              </a:spcAft>
              <a:buNone/>
            </a:pPr>
            <a:r>
              <a:rPr lang="en" sz="1400">
                <a:solidFill>
                  <a:srgbClr val="000000"/>
                </a:solidFill>
                <a:latin typeface="Verdana"/>
                <a:ea typeface="Verdana"/>
                <a:cs typeface="Verdana"/>
                <a:sym typeface="Verdana"/>
              </a:rPr>
              <a:t>verb (used without object)</a:t>
            </a:r>
          </a:p>
          <a:p>
            <a:pPr rtl="0">
              <a:lnSpc>
                <a:spcPct val="143478"/>
              </a:lnSpc>
              <a:spcBef>
                <a:spcPts val="0"/>
              </a:spcBef>
              <a:spcAft>
                <a:spcPts val="0"/>
              </a:spcAft>
              <a:buNone/>
            </a:pPr>
            <a:r>
              <a:rPr lang="en" sz="1200">
                <a:solidFill>
                  <a:srgbClr val="000000"/>
                </a:solidFill>
                <a:latin typeface="Verdana"/>
                <a:ea typeface="Verdana"/>
                <a:cs typeface="Verdana"/>
                <a:sym typeface="Verdana"/>
              </a:rPr>
              <a:t>6.to fail in fulfilling or satisfying an engagement, claim, or obligation.</a:t>
            </a:r>
          </a:p>
          <a:p>
            <a:pPr rtl="0">
              <a:lnSpc>
                <a:spcPct val="143478"/>
              </a:lnSpc>
              <a:spcBef>
                <a:spcPts val="0"/>
              </a:spcBef>
              <a:spcAft>
                <a:spcPts val="0"/>
              </a:spcAft>
              <a:buNone/>
            </a:pPr>
            <a:r>
              <a:rPr lang="en" sz="1400">
                <a:solidFill>
                  <a:srgbClr val="000000"/>
                </a:solidFill>
                <a:latin typeface="Verdana"/>
                <a:ea typeface="Verdana"/>
                <a:cs typeface="Verdana"/>
                <a:sym typeface="Verdana"/>
              </a:rPr>
              <a:t>verb (used with object)</a:t>
            </a:r>
          </a:p>
          <a:p>
            <a:pPr rtl="0">
              <a:lnSpc>
                <a:spcPct val="143478"/>
              </a:lnSpc>
              <a:spcBef>
                <a:spcPts val="0"/>
              </a:spcBef>
              <a:spcAft>
                <a:spcPts val="0"/>
              </a:spcAft>
              <a:buNone/>
            </a:pPr>
            <a:r>
              <a:rPr lang="en" sz="1200">
                <a:solidFill>
                  <a:srgbClr val="000000"/>
                </a:solidFill>
                <a:latin typeface="Verdana"/>
                <a:ea typeface="Verdana"/>
                <a:cs typeface="Verdana"/>
                <a:sym typeface="Verdana"/>
              </a:rPr>
              <a:t>7.to fail to perform or pay</a:t>
            </a:r>
          </a:p>
          <a:p>
            <a:pPr rtl="0">
              <a:lnSpc>
                <a:spcPct val="143478"/>
              </a:lnSpc>
              <a:spcBef>
                <a:spcPts val="0"/>
              </a:spcBef>
              <a:spcAft>
                <a:spcPts val="0"/>
              </a:spcAft>
              <a:buNone/>
            </a:pPr>
            <a:r>
              <a:rPr lang="en" sz="1200">
                <a:solidFill>
                  <a:srgbClr val="000000"/>
                </a:solidFill>
                <a:latin typeface="Verdana"/>
                <a:ea typeface="Verdana"/>
                <a:cs typeface="Verdana"/>
                <a:sym typeface="Verdana"/>
              </a:rPr>
              <a:t>8.to declare to be in default, especially legal</a:t>
            </a:r>
          </a:p>
          <a:p>
            <a:pPr lvl="0" rtl="0">
              <a:lnSpc>
                <a:spcPct val="143478"/>
              </a:lnSpc>
              <a:spcBef>
                <a:spcPts val="0"/>
              </a:spcBef>
              <a:spcAft>
                <a:spcPts val="0"/>
              </a:spcAft>
              <a:buNone/>
            </a:pPr>
            <a:r>
              <a:rPr lang="en" sz="1150">
                <a:solidFill>
                  <a:srgbClr val="000000"/>
                </a:solidFill>
                <a:latin typeface="Verdana"/>
                <a:ea typeface="Verdana"/>
                <a:cs typeface="Verdana"/>
                <a:sym typeface="Verdana"/>
              </a:rPr>
              <a:t>dictionary.com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n"/>
              <a:t>Examples</a:t>
            </a:r>
          </a:p>
        </p:txBody>
      </p:sp>
      <p:sp>
        <p:nvSpPr>
          <p:cNvPr id="77" name="Shape 77"/>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en" sz="1200">
                <a:solidFill>
                  <a:srgbClr val="000000"/>
                </a:solidFill>
                <a:latin typeface="Verdana"/>
                <a:ea typeface="Verdana"/>
                <a:cs typeface="Verdana"/>
                <a:sym typeface="Verdana"/>
              </a:rPr>
              <a:t>1.) </a:t>
            </a:r>
            <a:r>
              <a:rPr lang="en" sz="1200">
                <a:solidFill>
                  <a:srgbClr val="1E1E1E"/>
                </a:solidFill>
                <a:latin typeface="Verdana"/>
                <a:ea typeface="Verdana"/>
                <a:cs typeface="Verdana"/>
                <a:sym typeface="Verdana"/>
              </a:rPr>
              <a:t>World set for emerging market mass default.</a:t>
            </a:r>
          </a:p>
          <a:p>
            <a:pPr rtl="0">
              <a:spcBef>
                <a:spcPts val="0"/>
              </a:spcBef>
              <a:buNone/>
            </a:pPr>
            <a:r>
              <a:rPr lang="en" sz="1200">
                <a:solidFill>
                  <a:srgbClr val="1E1E1E"/>
                </a:solidFill>
                <a:latin typeface="Verdana"/>
                <a:ea typeface="Verdana"/>
                <a:cs typeface="Verdana"/>
                <a:sym typeface="Verdana"/>
              </a:rPr>
              <a:t>2.) I defaulted my car payment.</a:t>
            </a:r>
          </a:p>
          <a:p>
            <a:pPr rtl="0">
              <a:spcBef>
                <a:spcPts val="0"/>
              </a:spcBef>
              <a:buNone/>
            </a:pPr>
            <a:r>
              <a:rPr lang="en" sz="1200">
                <a:solidFill>
                  <a:srgbClr val="1E1E1E"/>
                </a:solidFill>
                <a:latin typeface="Verdana"/>
                <a:ea typeface="Verdana"/>
                <a:cs typeface="Verdana"/>
                <a:sym typeface="Verdana"/>
              </a:rPr>
              <a:t>3.) I defaulted my phone bill.</a:t>
            </a:r>
          </a:p>
          <a:p>
            <a:pPr rtl="0">
              <a:spcBef>
                <a:spcPts val="0"/>
              </a:spcBef>
              <a:buNone/>
            </a:pPr>
            <a:endParaRPr sz="1200">
              <a:solidFill>
                <a:srgbClr val="1E1E1E"/>
              </a:solidFill>
              <a:latin typeface="Verdana"/>
              <a:ea typeface="Verdana"/>
              <a:cs typeface="Verdana"/>
              <a:sym typeface="Verdana"/>
            </a:endParaRPr>
          </a:p>
          <a:p>
            <a:pPr rtl="0">
              <a:spcBef>
                <a:spcPts val="0"/>
              </a:spcBef>
              <a:buNone/>
            </a:pPr>
            <a:r>
              <a:rPr lang="en" sz="1200">
                <a:solidFill>
                  <a:srgbClr val="1E1E1E"/>
                </a:solidFill>
                <a:latin typeface="Verdana"/>
                <a:ea typeface="Verdana"/>
                <a:cs typeface="Verdana"/>
                <a:sym typeface="Verdana"/>
              </a:rPr>
              <a:t>Chan, Szu Ping “World set for emerging market mass default, warns IMF” </a:t>
            </a:r>
            <a:r>
              <a:rPr lang="en" sz="1200" i="1">
                <a:solidFill>
                  <a:srgbClr val="1E1E1E"/>
                </a:solidFill>
                <a:latin typeface="Verdana"/>
                <a:ea typeface="Verdana"/>
                <a:cs typeface="Verdana"/>
                <a:sym typeface="Verdana"/>
              </a:rPr>
              <a:t>The telegraph</a:t>
            </a:r>
            <a:r>
              <a:rPr lang="en" sz="1200">
                <a:solidFill>
                  <a:srgbClr val="1E1E1E"/>
                </a:solidFill>
                <a:latin typeface="Verdana"/>
                <a:ea typeface="Verdana"/>
                <a:cs typeface="Verdana"/>
                <a:sym typeface="Verdana"/>
              </a:rPr>
              <a:t> 29 Sept, 2015.web 30 Sept, 2015</a:t>
            </a:r>
          </a:p>
          <a:p>
            <a:pPr rtl="0">
              <a:spcBef>
                <a:spcPts val="0"/>
              </a:spcBef>
              <a:buNone/>
            </a:pPr>
            <a:endParaRPr sz="1200">
              <a:solidFill>
                <a:srgbClr val="1E1E1E"/>
              </a:solidFill>
              <a:latin typeface="Verdana"/>
              <a:ea typeface="Verdana"/>
              <a:cs typeface="Verdana"/>
              <a:sym typeface="Verdana"/>
            </a:endParaRPr>
          </a:p>
          <a:p>
            <a:pPr lvl="0" rtl="0">
              <a:spcBef>
                <a:spcPts val="0"/>
              </a:spcBef>
              <a:buNone/>
            </a:pPr>
            <a:endParaRPr sz="1400">
              <a:solidFill>
                <a:srgbClr val="000000"/>
              </a:solidFill>
              <a:latin typeface="Verdana"/>
              <a:ea typeface="Verdana"/>
              <a:cs typeface="Verdana"/>
              <a:sym typeface="Verdana"/>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n"/>
              <a:t>Quiz</a:t>
            </a:r>
          </a:p>
        </p:txBody>
      </p:sp>
      <p:sp>
        <p:nvSpPr>
          <p:cNvPr id="83" name="Shape 8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en" sz="1200">
                <a:solidFill>
                  <a:srgbClr val="000000"/>
                </a:solidFill>
                <a:latin typeface="Verdana"/>
                <a:ea typeface="Verdana"/>
                <a:cs typeface="Verdana"/>
                <a:sym typeface="Verdana"/>
              </a:rPr>
              <a:t>1.) Is it true or false that dominant is an adjective and noun?</a:t>
            </a:r>
          </a:p>
          <a:p>
            <a:pPr rtl="0">
              <a:spcBef>
                <a:spcPts val="0"/>
              </a:spcBef>
              <a:buNone/>
            </a:pPr>
            <a:r>
              <a:rPr lang="en" sz="1200">
                <a:solidFill>
                  <a:srgbClr val="000000"/>
                </a:solidFill>
                <a:latin typeface="Verdana"/>
                <a:ea typeface="Verdana"/>
                <a:cs typeface="Verdana"/>
                <a:sym typeface="Verdana"/>
              </a:rPr>
              <a:t>2.) Is it true or false that you can default your house payment?</a:t>
            </a:r>
          </a:p>
          <a:p>
            <a:pPr rtl="0">
              <a:spcBef>
                <a:spcPts val="0"/>
              </a:spcBef>
              <a:buNone/>
            </a:pPr>
            <a:r>
              <a:rPr lang="en" sz="1200">
                <a:solidFill>
                  <a:srgbClr val="000000"/>
                </a:solidFill>
                <a:latin typeface="Verdana"/>
                <a:ea typeface="Verdana"/>
                <a:cs typeface="Verdana"/>
                <a:sym typeface="Verdana"/>
              </a:rPr>
              <a:t>3.) Is ruling something dominant or default?</a:t>
            </a:r>
          </a:p>
          <a:p>
            <a:pPr rtl="0">
              <a:spcBef>
                <a:spcPts val="0"/>
              </a:spcBef>
              <a:buNone/>
            </a:pPr>
            <a:r>
              <a:rPr lang="en" sz="1200">
                <a:solidFill>
                  <a:srgbClr val="000000"/>
                </a:solidFill>
                <a:latin typeface="Verdana"/>
                <a:ea typeface="Verdana"/>
                <a:cs typeface="Verdana"/>
                <a:sym typeface="Verdana"/>
              </a:rPr>
              <a:t>4.) What is failure to arrive in time? Dominant or Default? </a:t>
            </a:r>
          </a:p>
          <a:p>
            <a:pPr lvl="0" rtl="0">
              <a:spcBef>
                <a:spcPts val="0"/>
              </a:spcBef>
              <a:buNone/>
            </a:pPr>
            <a:r>
              <a:rPr lang="en" sz="1200">
                <a:latin typeface="Verdana"/>
                <a:ea typeface="Verdana"/>
                <a:cs typeface="Verdana"/>
                <a:sym typeface="Verdana"/>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n"/>
              <a:t>Answers</a:t>
            </a:r>
          </a:p>
        </p:txBody>
      </p:sp>
      <p:sp>
        <p:nvSpPr>
          <p:cNvPr id="89" name="Shape 8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en" sz="1200">
                <a:solidFill>
                  <a:srgbClr val="000000"/>
                </a:solidFill>
                <a:latin typeface="Verdana"/>
                <a:ea typeface="Verdana"/>
                <a:cs typeface="Verdana"/>
                <a:sym typeface="Verdana"/>
              </a:rPr>
              <a:t>1.) True</a:t>
            </a:r>
          </a:p>
          <a:p>
            <a:pPr rtl="0">
              <a:spcBef>
                <a:spcPts val="0"/>
              </a:spcBef>
              <a:buNone/>
            </a:pPr>
            <a:r>
              <a:rPr lang="en" sz="1200">
                <a:solidFill>
                  <a:srgbClr val="000000"/>
                </a:solidFill>
                <a:latin typeface="Verdana"/>
                <a:ea typeface="Verdana"/>
                <a:cs typeface="Verdana"/>
                <a:sym typeface="Verdana"/>
              </a:rPr>
              <a:t>2.) True</a:t>
            </a:r>
          </a:p>
          <a:p>
            <a:pPr rtl="0">
              <a:spcBef>
                <a:spcPts val="0"/>
              </a:spcBef>
              <a:buNone/>
            </a:pPr>
            <a:r>
              <a:rPr lang="en" sz="1200">
                <a:solidFill>
                  <a:srgbClr val="000000"/>
                </a:solidFill>
                <a:latin typeface="Verdana"/>
                <a:ea typeface="Verdana"/>
                <a:cs typeface="Verdana"/>
                <a:sym typeface="Verdana"/>
              </a:rPr>
              <a:t>3.) Dominant</a:t>
            </a:r>
          </a:p>
          <a:p>
            <a:pPr lvl="0">
              <a:spcBef>
                <a:spcPts val="0"/>
              </a:spcBef>
              <a:buNone/>
            </a:pPr>
            <a:r>
              <a:rPr lang="en" sz="1200">
                <a:solidFill>
                  <a:srgbClr val="000000"/>
                </a:solidFill>
                <a:latin typeface="Verdana"/>
                <a:ea typeface="Verdana"/>
                <a:cs typeface="Verdana"/>
                <a:sym typeface="Verdana"/>
              </a:rPr>
              <a:t>4.) Default</a:t>
            </a:r>
          </a:p>
        </p:txBody>
      </p:sp>
    </p:spTree>
  </p:cSld>
  <p:clrMapOvr>
    <a:masterClrMapping/>
  </p:clrMapOvr>
  <p:transitio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On-screen Show (16:9)</PresentationFormat>
  <Paragraphs>46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Amatic SC</vt:lpstr>
      <vt:lpstr>Lobster</vt:lpstr>
      <vt:lpstr>Source Code Pro</vt:lpstr>
      <vt:lpstr>Verdana</vt:lpstr>
      <vt:lpstr>beach-day</vt:lpstr>
      <vt:lpstr>Vocabulary Presentation</vt:lpstr>
      <vt:lpstr>Dominant</vt:lpstr>
      <vt:lpstr>Examples</vt:lpstr>
      <vt:lpstr>Default </vt:lpstr>
      <vt:lpstr>Examples</vt:lpstr>
      <vt:lpstr>Quiz</vt:lpstr>
      <vt:lpstr>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Presentation</dc:title>
  <dc:creator>Berketis, Megan</dc:creator>
  <cp:lastModifiedBy>Berketis, Megan</cp:lastModifiedBy>
  <cp:revision>1</cp:revision>
  <dcterms:modified xsi:type="dcterms:W3CDTF">2015-10-01T19:40:33Z</dcterms:modified>
</cp:coreProperties>
</file>