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Amatic SC" panose="020B0604020202020204" charset="0"/>
      <p:regular r:id="rId8"/>
      <p:bold r:id="rId9"/>
    </p:embeddedFont>
    <p:embeddedFont>
      <p:font typeface="Source Code Pro" panose="020B0604020202020204" charset="0"/>
      <p:regular r:id="rId10"/>
      <p:bold r:id="rId11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607253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8000"/>
            </a:lvl1pPr>
            <a:lvl2pPr algn="ctr">
              <a:spcBef>
                <a:spcPts val="0"/>
              </a:spcBef>
              <a:buSzPct val="100000"/>
              <a:defRPr sz="8000"/>
            </a:lvl2pPr>
            <a:lvl3pPr algn="ctr">
              <a:spcBef>
                <a:spcPts val="0"/>
              </a:spcBef>
              <a:buSzPct val="100000"/>
              <a:defRPr sz="8000"/>
            </a:lvl3pPr>
            <a:lvl4pPr algn="ctr">
              <a:spcBef>
                <a:spcPts val="0"/>
              </a:spcBef>
              <a:buSzPct val="100000"/>
              <a:defRPr sz="8000"/>
            </a:lvl4pPr>
            <a:lvl5pPr algn="ctr">
              <a:spcBef>
                <a:spcPts val="0"/>
              </a:spcBef>
              <a:buSzPct val="100000"/>
              <a:defRPr sz="8000"/>
            </a:lvl5pPr>
            <a:lvl6pPr algn="ctr">
              <a:spcBef>
                <a:spcPts val="0"/>
              </a:spcBef>
              <a:buSzPct val="100000"/>
              <a:defRPr sz="8000"/>
            </a:lvl6pPr>
            <a:lvl7pPr algn="ctr">
              <a:spcBef>
                <a:spcPts val="0"/>
              </a:spcBef>
              <a:buSzPct val="100000"/>
              <a:defRPr sz="8000"/>
            </a:lvl7pPr>
            <a:lvl8pPr algn="ctr">
              <a:spcBef>
                <a:spcPts val="0"/>
              </a:spcBef>
              <a:buSzPct val="100000"/>
              <a:defRPr sz="8000"/>
            </a:lvl8pPr>
            <a:lvl9pPr algn="ctr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599" cy="706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599" cy="1981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bg>
      <p:bgPr>
        <a:solidFill>
          <a:schemeClr val="dk1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499" cy="3538499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8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8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4000"/>
            </a:lvl1pPr>
            <a:lvl2pPr>
              <a:spcBef>
                <a:spcPts val="0"/>
              </a:spcBef>
              <a:buSzPct val="100000"/>
              <a:defRPr sz="4000"/>
            </a:lvl2pPr>
            <a:lvl3pPr>
              <a:spcBef>
                <a:spcPts val="0"/>
              </a:spcBef>
              <a:buSzPct val="100000"/>
              <a:defRPr sz="4000"/>
            </a:lvl3pPr>
            <a:lvl4pPr>
              <a:spcBef>
                <a:spcPts val="0"/>
              </a:spcBef>
              <a:buSzPct val="100000"/>
              <a:defRPr sz="4000"/>
            </a:lvl4pPr>
            <a:lvl5pPr>
              <a:spcBef>
                <a:spcPts val="0"/>
              </a:spcBef>
              <a:buSzPct val="100000"/>
              <a:defRPr sz="4000"/>
            </a:lvl5pPr>
            <a:lvl6pPr>
              <a:spcBef>
                <a:spcPts val="0"/>
              </a:spcBef>
              <a:buSzPct val="100000"/>
              <a:defRPr sz="4000"/>
            </a:lvl6pPr>
            <a:lvl7pPr>
              <a:spcBef>
                <a:spcPts val="0"/>
              </a:spcBef>
              <a:buSzPct val="100000"/>
              <a:defRPr sz="4000"/>
            </a:lvl7pPr>
            <a:lvl8pPr>
              <a:spcBef>
                <a:spcPts val="0"/>
              </a:spcBef>
              <a:buSzPct val="100000"/>
              <a:defRPr sz="4000"/>
            </a:lvl8pPr>
            <a:lvl9pPr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3000"/>
            </a:lvl1pPr>
            <a:lvl2pPr>
              <a:spcBef>
                <a:spcPts val="0"/>
              </a:spcBef>
              <a:buSzPct val="100000"/>
              <a:defRPr sz="3000"/>
            </a:lvl2pPr>
            <a:lvl3pPr>
              <a:spcBef>
                <a:spcPts val="0"/>
              </a:spcBef>
              <a:buSzPct val="100000"/>
              <a:defRPr sz="3000"/>
            </a:lvl3pPr>
            <a:lvl4pPr>
              <a:spcBef>
                <a:spcPts val="0"/>
              </a:spcBef>
              <a:buSzPct val="100000"/>
              <a:defRPr sz="3000"/>
            </a:lvl4pPr>
            <a:lvl5pPr>
              <a:spcBef>
                <a:spcPts val="0"/>
              </a:spcBef>
              <a:buSzPct val="100000"/>
              <a:defRPr sz="3000"/>
            </a:lvl5pPr>
            <a:lvl6pPr>
              <a:spcBef>
                <a:spcPts val="0"/>
              </a:spcBef>
              <a:buSzPct val="100000"/>
              <a:defRPr sz="3000"/>
            </a:lvl6pPr>
            <a:lvl7pPr>
              <a:spcBef>
                <a:spcPts val="0"/>
              </a:spcBef>
              <a:buSzPct val="100000"/>
              <a:defRPr sz="3000"/>
            </a:lvl7pPr>
            <a:lvl8pPr>
              <a:spcBef>
                <a:spcPts val="0"/>
              </a:spcBef>
              <a:buSzPct val="100000"/>
              <a:defRPr sz="3000"/>
            </a:lvl8pPr>
            <a:lvl9pPr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37" name="Shape 3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5400"/>
            </a:lvl1pPr>
            <a:lvl2pPr algn="ctr">
              <a:spcBef>
                <a:spcPts val="0"/>
              </a:spcBef>
              <a:buSzPct val="100000"/>
              <a:defRPr sz="5400"/>
            </a:lvl2pPr>
            <a:lvl3pPr algn="ctr">
              <a:spcBef>
                <a:spcPts val="0"/>
              </a:spcBef>
              <a:buSzPct val="100000"/>
              <a:defRPr sz="5400"/>
            </a:lvl3pPr>
            <a:lvl4pPr algn="ctr">
              <a:spcBef>
                <a:spcPts val="0"/>
              </a:spcBef>
              <a:buSzPct val="100000"/>
              <a:defRPr sz="5400"/>
            </a:lvl4pPr>
            <a:lvl5pPr algn="ctr">
              <a:spcBef>
                <a:spcPts val="0"/>
              </a:spcBef>
              <a:buSzPct val="100000"/>
              <a:defRPr sz="5400"/>
            </a:lvl5pPr>
            <a:lvl6pPr algn="ctr">
              <a:spcBef>
                <a:spcPts val="0"/>
              </a:spcBef>
              <a:buSzPct val="100000"/>
              <a:defRPr sz="5400"/>
            </a:lvl6pPr>
            <a:lvl7pPr algn="ctr">
              <a:spcBef>
                <a:spcPts val="0"/>
              </a:spcBef>
              <a:buSzPct val="100000"/>
              <a:defRPr sz="5400"/>
            </a:lvl7pPr>
            <a:lvl8pPr algn="ctr">
              <a:spcBef>
                <a:spcPts val="0"/>
              </a:spcBef>
              <a:buSzPct val="100000"/>
              <a:defRPr sz="5400"/>
            </a:lvl8pPr>
            <a:lvl9pPr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  <a:endParaRPr lang="en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Carnivorous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&amp;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Dissect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599" cy="706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By: Andrew Butler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Carnivorous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[kahr-niv-er-uh-s]</a:t>
            </a:r>
            <a:br>
              <a:rPr lang="en"/>
            </a:br>
            <a:r>
              <a:rPr lang="en"/>
              <a:t> 		Adjective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Flesh Eating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Of the carnivores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dictionary.com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examples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¨A new carnivorous dinosaur dubbed ´Lightning Claw´ has been described after being discovered in Lightning Ridge, New South Whales.¨</a:t>
            </a:r>
            <a:br>
              <a:rPr lang="en"/>
            </a:br>
            <a:r>
              <a:rPr lang="en" sz="1200"/>
              <a:t>Sara Grifiths. ¨</a:t>
            </a:r>
            <a:r>
              <a:rPr lang="en" sz="1200">
                <a:latin typeface="Arial"/>
                <a:ea typeface="Arial"/>
                <a:cs typeface="Arial"/>
                <a:sym typeface="Arial"/>
              </a:rPr>
              <a:t>'Lightning claw' dinosaur found in Australia: 23-ft long predator is the largest carnivore ever to be found in the region¨. </a:t>
            </a:r>
            <a:r>
              <a:rPr lang="en" sz="1200" i="1">
                <a:latin typeface="Arial"/>
                <a:ea typeface="Arial"/>
                <a:cs typeface="Arial"/>
                <a:sym typeface="Arial"/>
              </a:rPr>
              <a:t>Daily Mail</a:t>
            </a:r>
            <a:r>
              <a:rPr lang="en" sz="1200">
                <a:latin typeface="Arial"/>
                <a:ea typeface="Arial"/>
                <a:cs typeface="Arial"/>
                <a:sym typeface="Arial"/>
              </a:rPr>
              <a:t>. Associated Newspapers Ltd. 11 September, 2015. Wed 23 September 2015.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The carnivorous wolf had been tracking itś prey.</a:t>
            </a:r>
          </a:p>
          <a:p>
            <a:pPr>
              <a:spcBef>
                <a:spcPts val="0"/>
              </a:spcBef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The Tyrannosaurus Rex was a carnivorous dinosaur millions of years ago.</a:t>
            </a:r>
            <a:br>
              <a:rPr lang="en">
                <a:latin typeface="Arial"/>
                <a:ea typeface="Arial"/>
                <a:cs typeface="Arial"/>
                <a:sym typeface="Arial"/>
              </a:rPr>
            </a:br>
            <a:r>
              <a:rPr lang="en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">
                <a:latin typeface="Arial"/>
                <a:ea typeface="Arial"/>
                <a:cs typeface="Arial"/>
                <a:sym typeface="Arial"/>
              </a:rPr>
            </a:br>
            <a:endParaRPr lang="en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Dissect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[dih-sekt]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       verb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1, To cut appart (an animal body, plant, ect.) to examine the structure, the relation of parts, or the like.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2. To examine minutely, part by part; Analyze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examples 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Chemists dissect Cephalopod camouflage.</a:t>
            </a:r>
            <a:br>
              <a:rPr lang="en"/>
            </a:br>
            <a:r>
              <a:rPr lang="en" sz="1200"/>
              <a:t>Celia Henry Arnaud. ¨Chemists dissect Cephalopod camouflage¨. </a:t>
            </a:r>
            <a:r>
              <a:rPr lang="en" sz="1200" i="1"/>
              <a:t>Chemical and Engineering News</a:t>
            </a:r>
            <a:r>
              <a:rPr lang="en" sz="1200"/>
              <a:t>. American Chemical Society. 21 August, 2015. Wed 23 September, 2015.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As the Biologist began to dissect the animal, he found it had a genetic mutation.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In surgery, the medical treatment involved dissection to remove the foreign object.</a:t>
            </a:r>
          </a:p>
          <a:p>
            <a:pPr>
              <a:spcBef>
                <a:spcPts val="0"/>
              </a:spcBef>
              <a:buNone/>
            </a:pPr>
            <a:endParaRPr sz="1200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On-screen Show (16:9)</PresentationFormat>
  <Paragraphs>24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Amatic SC</vt:lpstr>
      <vt:lpstr>Source Code Pro</vt:lpstr>
      <vt:lpstr>beach-day</vt:lpstr>
      <vt:lpstr>Carnivorous &amp; Dissect</vt:lpstr>
      <vt:lpstr>Carnivorous</vt:lpstr>
      <vt:lpstr>examples</vt:lpstr>
      <vt:lpstr>Dissect</vt:lpstr>
      <vt:lpstr>examples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Carnivorous &amp; Dissect</dc:title>
  <dc:creator>Berketis, Megan</dc:creator>
  <cp:lastModifiedBy>Berketis, Megan</cp:lastModifiedBy>
  <cp:revision>1</cp:revision>
  <dcterms:modified xsi:type="dcterms:W3CDTF">2015-09-24T14:29:01Z</dcterms:modified>
</cp:coreProperties>
</file>